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tiff" ContentType="image/tiff"/>
  <Default Extension="rels" ContentType="application/vnd.openxmlformats-package.relationships+xml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handoutMasterIdLst>
    <p:handoutMasterId r:id="rId11"/>
  </p:handoutMasterIdLst>
  <p:sldIdLst>
    <p:sldId id="256" r:id="rId2"/>
    <p:sldId id="335" r:id="rId3"/>
    <p:sldId id="281" r:id="rId4"/>
    <p:sldId id="334" r:id="rId5"/>
    <p:sldId id="330" r:id="rId6"/>
    <p:sldId id="302" r:id="rId7"/>
    <p:sldId id="303" r:id="rId8"/>
    <p:sldId id="262" r:id="rId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0100"/>
    <a:srgbClr val="FF9F9D"/>
    <a:srgbClr val="FEEB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88"/>
    <p:restoredTop sz="94973"/>
  </p:normalViewPr>
  <p:slideViewPr>
    <p:cSldViewPr snapToGrid="0">
      <p:cViewPr varScale="1">
        <p:scale>
          <a:sx n="108" d="100"/>
          <a:sy n="108" d="100"/>
        </p:scale>
        <p:origin x="224" y="4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4" d="100"/>
          <a:sy n="84" d="100"/>
        </p:scale>
        <p:origin x="2752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handoutMaster" Target="handoutMasters/handout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171EBC7-4501-3442-B4F5-667D71CB2582}" type="doc">
      <dgm:prSet loTypeId="urn:microsoft.com/office/officeart/2005/8/layout/equation1" loCatId="" qsTypeId="urn:microsoft.com/office/officeart/2005/8/quickstyle/simple1" qsCatId="simple" csTypeId="urn:microsoft.com/office/officeart/2005/8/colors/accent2_1" csCatId="accent2" phldr="1"/>
      <dgm:spPr/>
    </dgm:pt>
    <dgm:pt modelId="{61063C90-4B86-E847-8567-04D157F49BE8}">
      <dgm:prSet phldrT="[Text]"/>
      <dgm:spPr/>
      <dgm:t>
        <a:bodyPr/>
        <a:lstStyle/>
        <a:p>
          <a:r>
            <a:rPr lang="en-US" altLang="zh-CN" smtClean="0"/>
            <a:t>17</a:t>
          </a:r>
          <a:endParaRPr lang="zh-CN" altLang="en-US" dirty="0"/>
        </a:p>
      </dgm:t>
    </dgm:pt>
    <dgm:pt modelId="{B10123C6-6AB3-F34F-87EC-63C78D3321F0}" type="parTrans" cxnId="{94BAD16B-F6E3-8B4C-BE07-5FAEBFD7A432}">
      <dgm:prSet/>
      <dgm:spPr/>
      <dgm:t>
        <a:bodyPr/>
        <a:lstStyle/>
        <a:p>
          <a:endParaRPr lang="zh-CN" altLang="en-US"/>
        </a:p>
      </dgm:t>
    </dgm:pt>
    <dgm:pt modelId="{D0A31C00-A119-E341-A294-703B51B0AA58}" type="sibTrans" cxnId="{94BAD16B-F6E3-8B4C-BE07-5FAEBFD7A432}">
      <dgm:prSet/>
      <dgm:spPr/>
      <dgm:t>
        <a:bodyPr/>
        <a:lstStyle/>
        <a:p>
          <a:endParaRPr lang="zh-CN" altLang="en-US"/>
        </a:p>
      </dgm:t>
    </dgm:pt>
    <dgm:pt modelId="{8A194779-1493-9247-97EA-B03EC234C7AF}">
      <dgm:prSet phldrT="[Text]"/>
      <dgm:spPr/>
      <dgm:t>
        <a:bodyPr/>
        <a:lstStyle/>
        <a:p>
          <a:r>
            <a:rPr lang="en-US" altLang="zh-CN" dirty="0" smtClean="0"/>
            <a:t>5</a:t>
          </a:r>
          <a:endParaRPr lang="zh-CN" altLang="en-US" dirty="0"/>
        </a:p>
      </dgm:t>
    </dgm:pt>
    <dgm:pt modelId="{C1CF7FF3-17A6-4245-B867-07E21CBD4A6C}" type="parTrans" cxnId="{4BD47D78-3680-7A4A-BB13-76C2BD52C083}">
      <dgm:prSet/>
      <dgm:spPr/>
      <dgm:t>
        <a:bodyPr/>
        <a:lstStyle/>
        <a:p>
          <a:endParaRPr lang="zh-CN" altLang="en-US"/>
        </a:p>
      </dgm:t>
    </dgm:pt>
    <dgm:pt modelId="{D47E0E2E-B628-8A42-AFC1-BA79F1542D5A}" type="sibTrans" cxnId="{4BD47D78-3680-7A4A-BB13-76C2BD52C083}">
      <dgm:prSet/>
      <dgm:spPr/>
      <dgm:t>
        <a:bodyPr/>
        <a:lstStyle/>
        <a:p>
          <a:endParaRPr lang="zh-CN" altLang="en-US"/>
        </a:p>
      </dgm:t>
    </dgm:pt>
    <dgm:pt modelId="{2E7F1E3E-25A6-314C-8E99-2BAACCA254FC}">
      <dgm:prSet phldrT="[Text]"/>
      <dgm:spPr/>
      <dgm:t>
        <a:bodyPr/>
        <a:lstStyle/>
        <a:p>
          <a:r>
            <a:rPr lang="en-US" altLang="zh-CN" dirty="0" smtClean="0">
              <a:solidFill>
                <a:srgbClr val="C00100"/>
              </a:solidFill>
            </a:rPr>
            <a:t>1</a:t>
          </a:r>
          <a:endParaRPr lang="zh-CN" altLang="en-US" dirty="0">
            <a:solidFill>
              <a:srgbClr val="C00100"/>
            </a:solidFill>
          </a:endParaRPr>
        </a:p>
      </dgm:t>
    </dgm:pt>
    <dgm:pt modelId="{35B73995-6188-F84A-95B0-B0ED8FC79E17}" type="parTrans" cxnId="{B885D4DB-CD15-D441-8A0E-A521EA988190}">
      <dgm:prSet/>
      <dgm:spPr/>
      <dgm:t>
        <a:bodyPr/>
        <a:lstStyle/>
        <a:p>
          <a:endParaRPr lang="zh-CN" altLang="en-US"/>
        </a:p>
      </dgm:t>
    </dgm:pt>
    <dgm:pt modelId="{ADE65DAA-34B3-9F4F-B523-F8F401C2F576}" type="sibTrans" cxnId="{B885D4DB-CD15-D441-8A0E-A521EA988190}">
      <dgm:prSet/>
      <dgm:spPr/>
      <dgm:t>
        <a:bodyPr/>
        <a:lstStyle/>
        <a:p>
          <a:endParaRPr lang="zh-CN" altLang="en-US"/>
        </a:p>
      </dgm:t>
    </dgm:pt>
    <dgm:pt modelId="{3116FC56-5BB0-5F41-ABCA-8C33F1B37563}">
      <dgm:prSet phldrT="[Text]"/>
      <dgm:spPr/>
      <dgm:t>
        <a:bodyPr/>
        <a:lstStyle/>
        <a:p>
          <a:r>
            <a:rPr lang="en-US" altLang="zh-CN" dirty="0" smtClean="0"/>
            <a:t>3</a:t>
          </a:r>
          <a:endParaRPr lang="zh-CN" altLang="en-US" dirty="0"/>
        </a:p>
      </dgm:t>
    </dgm:pt>
    <dgm:pt modelId="{0DA88FCC-E621-C142-9D38-2303A5A3B329}" type="parTrans" cxnId="{4B4F6EF3-892D-CB47-BBAB-B31BCB9DE1E7}">
      <dgm:prSet/>
      <dgm:spPr/>
      <dgm:t>
        <a:bodyPr/>
        <a:lstStyle/>
        <a:p>
          <a:endParaRPr lang="zh-CN" altLang="en-US"/>
        </a:p>
      </dgm:t>
    </dgm:pt>
    <dgm:pt modelId="{9CF57093-6747-6049-88EE-6FCBC6C302F7}" type="sibTrans" cxnId="{4B4F6EF3-892D-CB47-BBAB-B31BCB9DE1E7}">
      <dgm:prSet/>
      <dgm:spPr/>
      <dgm:t>
        <a:bodyPr/>
        <a:lstStyle/>
        <a:p>
          <a:endParaRPr lang="zh-CN" altLang="en-US"/>
        </a:p>
      </dgm:t>
    </dgm:pt>
    <dgm:pt modelId="{B47B7163-85F5-7247-8AFA-7FB884B691A6}" type="pres">
      <dgm:prSet presAssocID="{2171EBC7-4501-3442-B4F5-667D71CB2582}" presName="linearFlow" presStyleCnt="0">
        <dgm:presLayoutVars>
          <dgm:dir/>
          <dgm:resizeHandles val="exact"/>
        </dgm:presLayoutVars>
      </dgm:prSet>
      <dgm:spPr/>
    </dgm:pt>
    <dgm:pt modelId="{846110B2-5BA2-4847-82EB-D0AB4773AA71}" type="pres">
      <dgm:prSet presAssocID="{61063C90-4B86-E847-8567-04D157F49BE8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1210C47-474C-E945-922D-250AD10CA87A}" type="pres">
      <dgm:prSet presAssocID="{D0A31C00-A119-E341-A294-703B51B0AA58}" presName="spacerL" presStyleCnt="0"/>
      <dgm:spPr/>
    </dgm:pt>
    <dgm:pt modelId="{E24FF754-AB52-E24E-B5C5-537D1C552115}" type="pres">
      <dgm:prSet presAssocID="{D0A31C00-A119-E341-A294-703B51B0AA58}" presName="sibTrans" presStyleLbl="sibTrans2D1" presStyleIdx="0" presStyleCnt="3"/>
      <dgm:spPr/>
      <dgm:t>
        <a:bodyPr/>
        <a:lstStyle/>
        <a:p>
          <a:endParaRPr lang="zh-CN" altLang="en-US"/>
        </a:p>
      </dgm:t>
    </dgm:pt>
    <dgm:pt modelId="{8091674D-02A7-6141-A27D-D221C2ACE032}" type="pres">
      <dgm:prSet presAssocID="{D0A31C00-A119-E341-A294-703B51B0AA58}" presName="spacerR" presStyleCnt="0"/>
      <dgm:spPr/>
    </dgm:pt>
    <dgm:pt modelId="{776040B4-3608-1A44-B606-D4329A21069C}" type="pres">
      <dgm:prSet presAssocID="{8A194779-1493-9247-97EA-B03EC234C7AF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9FA242D-9043-1347-9688-3661291ACED9}" type="pres">
      <dgm:prSet presAssocID="{D47E0E2E-B628-8A42-AFC1-BA79F1542D5A}" presName="spacerL" presStyleCnt="0"/>
      <dgm:spPr/>
    </dgm:pt>
    <dgm:pt modelId="{97144164-5EFE-CA42-BABA-F503B766B20A}" type="pres">
      <dgm:prSet presAssocID="{D47E0E2E-B628-8A42-AFC1-BA79F1542D5A}" presName="sibTrans" presStyleLbl="sibTrans2D1" presStyleIdx="1" presStyleCnt="3"/>
      <dgm:spPr/>
      <dgm:t>
        <a:bodyPr/>
        <a:lstStyle/>
        <a:p>
          <a:endParaRPr lang="zh-CN" altLang="en-US"/>
        </a:p>
      </dgm:t>
    </dgm:pt>
    <dgm:pt modelId="{2DA4CC2B-4881-8E41-9C00-E3CAA2539F90}" type="pres">
      <dgm:prSet presAssocID="{D47E0E2E-B628-8A42-AFC1-BA79F1542D5A}" presName="spacerR" presStyleCnt="0"/>
      <dgm:spPr/>
    </dgm:pt>
    <dgm:pt modelId="{2EEC1A3E-CB4A-D84A-A0FC-869E64003C81}" type="pres">
      <dgm:prSet presAssocID="{3116FC56-5BB0-5F41-ABCA-8C33F1B37563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F740369-5A81-4444-A090-0F6B17492884}" type="pres">
      <dgm:prSet presAssocID="{9CF57093-6747-6049-88EE-6FCBC6C302F7}" presName="spacerL" presStyleCnt="0"/>
      <dgm:spPr/>
    </dgm:pt>
    <dgm:pt modelId="{66474988-B07E-2F4C-A96B-407912251CDD}" type="pres">
      <dgm:prSet presAssocID="{9CF57093-6747-6049-88EE-6FCBC6C302F7}" presName="sibTrans" presStyleLbl="sibTrans2D1" presStyleIdx="2" presStyleCnt="3"/>
      <dgm:spPr/>
      <dgm:t>
        <a:bodyPr/>
        <a:lstStyle/>
        <a:p>
          <a:endParaRPr lang="zh-CN" altLang="en-US"/>
        </a:p>
      </dgm:t>
    </dgm:pt>
    <dgm:pt modelId="{3B522C44-DE43-8D4A-AF6B-6B0C0F2C0B99}" type="pres">
      <dgm:prSet presAssocID="{9CF57093-6747-6049-88EE-6FCBC6C302F7}" presName="spacerR" presStyleCnt="0"/>
      <dgm:spPr/>
    </dgm:pt>
    <dgm:pt modelId="{33E67AFD-3A51-3949-8668-56A32244FE46}" type="pres">
      <dgm:prSet presAssocID="{2E7F1E3E-25A6-314C-8E99-2BAACCA254FC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2E361666-8AB2-5144-9744-D315F4CF4D47}" type="presOf" srcId="{8A194779-1493-9247-97EA-B03EC234C7AF}" destId="{776040B4-3608-1A44-B606-D4329A21069C}" srcOrd="0" destOrd="0" presId="urn:microsoft.com/office/officeart/2005/8/layout/equation1"/>
    <dgm:cxn modelId="{94BAD16B-F6E3-8B4C-BE07-5FAEBFD7A432}" srcId="{2171EBC7-4501-3442-B4F5-667D71CB2582}" destId="{61063C90-4B86-E847-8567-04D157F49BE8}" srcOrd="0" destOrd="0" parTransId="{B10123C6-6AB3-F34F-87EC-63C78D3321F0}" sibTransId="{D0A31C00-A119-E341-A294-703B51B0AA58}"/>
    <dgm:cxn modelId="{4BD47D78-3680-7A4A-BB13-76C2BD52C083}" srcId="{2171EBC7-4501-3442-B4F5-667D71CB2582}" destId="{8A194779-1493-9247-97EA-B03EC234C7AF}" srcOrd="1" destOrd="0" parTransId="{C1CF7FF3-17A6-4245-B867-07E21CBD4A6C}" sibTransId="{D47E0E2E-B628-8A42-AFC1-BA79F1542D5A}"/>
    <dgm:cxn modelId="{C3F5D783-96F6-944E-83BD-2637D352C3A6}" type="presOf" srcId="{2171EBC7-4501-3442-B4F5-667D71CB2582}" destId="{B47B7163-85F5-7247-8AFA-7FB884B691A6}" srcOrd="0" destOrd="0" presId="urn:microsoft.com/office/officeart/2005/8/layout/equation1"/>
    <dgm:cxn modelId="{CD975FE9-FFF6-454C-AE1B-6AD299504975}" type="presOf" srcId="{D47E0E2E-B628-8A42-AFC1-BA79F1542D5A}" destId="{97144164-5EFE-CA42-BABA-F503B766B20A}" srcOrd="0" destOrd="0" presId="urn:microsoft.com/office/officeart/2005/8/layout/equation1"/>
    <dgm:cxn modelId="{5F36D2F2-108E-7346-B4E8-75A947EAE027}" type="presOf" srcId="{D0A31C00-A119-E341-A294-703B51B0AA58}" destId="{E24FF754-AB52-E24E-B5C5-537D1C552115}" srcOrd="0" destOrd="0" presId="urn:microsoft.com/office/officeart/2005/8/layout/equation1"/>
    <dgm:cxn modelId="{4B4F6EF3-892D-CB47-BBAB-B31BCB9DE1E7}" srcId="{2171EBC7-4501-3442-B4F5-667D71CB2582}" destId="{3116FC56-5BB0-5F41-ABCA-8C33F1B37563}" srcOrd="2" destOrd="0" parTransId="{0DA88FCC-E621-C142-9D38-2303A5A3B329}" sibTransId="{9CF57093-6747-6049-88EE-6FCBC6C302F7}"/>
    <dgm:cxn modelId="{B885D4DB-CD15-D441-8A0E-A521EA988190}" srcId="{2171EBC7-4501-3442-B4F5-667D71CB2582}" destId="{2E7F1E3E-25A6-314C-8E99-2BAACCA254FC}" srcOrd="3" destOrd="0" parTransId="{35B73995-6188-F84A-95B0-B0ED8FC79E17}" sibTransId="{ADE65DAA-34B3-9F4F-B523-F8F401C2F576}"/>
    <dgm:cxn modelId="{7D0968DD-0516-BA45-ADCD-4F8DD2018A3A}" type="presOf" srcId="{3116FC56-5BB0-5F41-ABCA-8C33F1B37563}" destId="{2EEC1A3E-CB4A-D84A-A0FC-869E64003C81}" srcOrd="0" destOrd="0" presId="urn:microsoft.com/office/officeart/2005/8/layout/equation1"/>
    <dgm:cxn modelId="{A084BD77-F31F-2F4C-A7B8-2A623DCF8FCB}" type="presOf" srcId="{9CF57093-6747-6049-88EE-6FCBC6C302F7}" destId="{66474988-B07E-2F4C-A96B-407912251CDD}" srcOrd="0" destOrd="0" presId="urn:microsoft.com/office/officeart/2005/8/layout/equation1"/>
    <dgm:cxn modelId="{583E91FF-7CD4-2847-B8FC-38E6931FCCCD}" type="presOf" srcId="{2E7F1E3E-25A6-314C-8E99-2BAACCA254FC}" destId="{33E67AFD-3A51-3949-8668-56A32244FE46}" srcOrd="0" destOrd="0" presId="urn:microsoft.com/office/officeart/2005/8/layout/equation1"/>
    <dgm:cxn modelId="{5596B337-D6CF-2F44-B286-BAF349F04710}" type="presOf" srcId="{61063C90-4B86-E847-8567-04D157F49BE8}" destId="{846110B2-5BA2-4847-82EB-D0AB4773AA71}" srcOrd="0" destOrd="0" presId="urn:microsoft.com/office/officeart/2005/8/layout/equation1"/>
    <dgm:cxn modelId="{85503409-3AA1-7641-B5BB-6867361DFF4E}" type="presParOf" srcId="{B47B7163-85F5-7247-8AFA-7FB884B691A6}" destId="{846110B2-5BA2-4847-82EB-D0AB4773AA71}" srcOrd="0" destOrd="0" presId="urn:microsoft.com/office/officeart/2005/8/layout/equation1"/>
    <dgm:cxn modelId="{EDDC51F1-6CA8-A04C-9F74-05F05C11CDE9}" type="presParOf" srcId="{B47B7163-85F5-7247-8AFA-7FB884B691A6}" destId="{91210C47-474C-E945-922D-250AD10CA87A}" srcOrd="1" destOrd="0" presId="urn:microsoft.com/office/officeart/2005/8/layout/equation1"/>
    <dgm:cxn modelId="{3DE23431-8AED-B64F-A6A6-8FDDB2558C0F}" type="presParOf" srcId="{B47B7163-85F5-7247-8AFA-7FB884B691A6}" destId="{E24FF754-AB52-E24E-B5C5-537D1C552115}" srcOrd="2" destOrd="0" presId="urn:microsoft.com/office/officeart/2005/8/layout/equation1"/>
    <dgm:cxn modelId="{75A4C037-D09E-D04C-BB00-1872D1902599}" type="presParOf" srcId="{B47B7163-85F5-7247-8AFA-7FB884B691A6}" destId="{8091674D-02A7-6141-A27D-D221C2ACE032}" srcOrd="3" destOrd="0" presId="urn:microsoft.com/office/officeart/2005/8/layout/equation1"/>
    <dgm:cxn modelId="{D4A9C2FD-5DD4-114D-9FBC-DB0B46F95BF2}" type="presParOf" srcId="{B47B7163-85F5-7247-8AFA-7FB884B691A6}" destId="{776040B4-3608-1A44-B606-D4329A21069C}" srcOrd="4" destOrd="0" presId="urn:microsoft.com/office/officeart/2005/8/layout/equation1"/>
    <dgm:cxn modelId="{9C63025E-A28E-3E46-AB54-9E0F26202838}" type="presParOf" srcId="{B47B7163-85F5-7247-8AFA-7FB884B691A6}" destId="{69FA242D-9043-1347-9688-3661291ACED9}" srcOrd="5" destOrd="0" presId="urn:microsoft.com/office/officeart/2005/8/layout/equation1"/>
    <dgm:cxn modelId="{3D5ED0E3-A30E-B041-8872-3EED1703B784}" type="presParOf" srcId="{B47B7163-85F5-7247-8AFA-7FB884B691A6}" destId="{97144164-5EFE-CA42-BABA-F503B766B20A}" srcOrd="6" destOrd="0" presId="urn:microsoft.com/office/officeart/2005/8/layout/equation1"/>
    <dgm:cxn modelId="{CCB2D060-3D38-D94F-80C8-A21A5A49FF29}" type="presParOf" srcId="{B47B7163-85F5-7247-8AFA-7FB884B691A6}" destId="{2DA4CC2B-4881-8E41-9C00-E3CAA2539F90}" srcOrd="7" destOrd="0" presId="urn:microsoft.com/office/officeart/2005/8/layout/equation1"/>
    <dgm:cxn modelId="{07C7E31E-8074-F448-94EE-2285F818D316}" type="presParOf" srcId="{B47B7163-85F5-7247-8AFA-7FB884B691A6}" destId="{2EEC1A3E-CB4A-D84A-A0FC-869E64003C81}" srcOrd="8" destOrd="0" presId="urn:microsoft.com/office/officeart/2005/8/layout/equation1"/>
    <dgm:cxn modelId="{526180EE-B599-F346-8C61-04CFCC5645E8}" type="presParOf" srcId="{B47B7163-85F5-7247-8AFA-7FB884B691A6}" destId="{6F740369-5A81-4444-A090-0F6B17492884}" srcOrd="9" destOrd="0" presId="urn:microsoft.com/office/officeart/2005/8/layout/equation1"/>
    <dgm:cxn modelId="{74A0931E-CA12-374D-8BA7-8B9F69973D33}" type="presParOf" srcId="{B47B7163-85F5-7247-8AFA-7FB884B691A6}" destId="{66474988-B07E-2F4C-A96B-407912251CDD}" srcOrd="10" destOrd="0" presId="urn:microsoft.com/office/officeart/2005/8/layout/equation1"/>
    <dgm:cxn modelId="{85FDB4E3-FCFC-C343-B9C2-DE223EC424F6}" type="presParOf" srcId="{B47B7163-85F5-7247-8AFA-7FB884B691A6}" destId="{3B522C44-DE43-8D4A-AF6B-6B0C0F2C0B99}" srcOrd="11" destOrd="0" presId="urn:microsoft.com/office/officeart/2005/8/layout/equation1"/>
    <dgm:cxn modelId="{EDFC7497-D115-8247-A9DE-C217A624772C}" type="presParOf" srcId="{B47B7163-85F5-7247-8AFA-7FB884B691A6}" destId="{33E67AFD-3A51-3949-8668-56A32244FE46}" srcOrd="12" destOrd="0" presId="urn:microsoft.com/office/officeart/2005/8/layout/equati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6110B2-5BA2-4847-82EB-D0AB4773AA71}">
      <dsp:nvSpPr>
        <dsp:cNvPr id="0" name=""/>
        <dsp:cNvSpPr/>
      </dsp:nvSpPr>
      <dsp:spPr>
        <a:xfrm>
          <a:off x="298343" y="890"/>
          <a:ext cx="1666681" cy="166668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6500" kern="1200" smtClean="0"/>
            <a:t>17</a:t>
          </a:r>
          <a:endParaRPr lang="zh-CN" altLang="en-US" sz="6500" kern="1200" dirty="0"/>
        </a:p>
      </dsp:txBody>
      <dsp:txXfrm>
        <a:off x="542423" y="244970"/>
        <a:ext cx="1178521" cy="1178521"/>
      </dsp:txXfrm>
    </dsp:sp>
    <dsp:sp modelId="{E24FF754-AB52-E24E-B5C5-537D1C552115}">
      <dsp:nvSpPr>
        <dsp:cNvPr id="0" name=""/>
        <dsp:cNvSpPr/>
      </dsp:nvSpPr>
      <dsp:spPr>
        <a:xfrm>
          <a:off x="2100359" y="350893"/>
          <a:ext cx="966675" cy="966675"/>
        </a:xfrm>
        <a:prstGeom prst="mathPlus">
          <a:avLst/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700" kern="1200"/>
        </a:p>
      </dsp:txBody>
      <dsp:txXfrm>
        <a:off x="2228492" y="720550"/>
        <a:ext cx="710409" cy="227361"/>
      </dsp:txXfrm>
    </dsp:sp>
    <dsp:sp modelId="{776040B4-3608-1A44-B606-D4329A21069C}">
      <dsp:nvSpPr>
        <dsp:cNvPr id="0" name=""/>
        <dsp:cNvSpPr/>
      </dsp:nvSpPr>
      <dsp:spPr>
        <a:xfrm>
          <a:off x="3202369" y="890"/>
          <a:ext cx="1666681" cy="166668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6500" kern="1200" dirty="0" smtClean="0"/>
            <a:t>5</a:t>
          </a:r>
          <a:endParaRPr lang="zh-CN" altLang="en-US" sz="6500" kern="1200" dirty="0"/>
        </a:p>
      </dsp:txBody>
      <dsp:txXfrm>
        <a:off x="3446449" y="244970"/>
        <a:ext cx="1178521" cy="1178521"/>
      </dsp:txXfrm>
    </dsp:sp>
    <dsp:sp modelId="{97144164-5EFE-CA42-BABA-F503B766B20A}">
      <dsp:nvSpPr>
        <dsp:cNvPr id="0" name=""/>
        <dsp:cNvSpPr/>
      </dsp:nvSpPr>
      <dsp:spPr>
        <a:xfrm>
          <a:off x="5004384" y="350893"/>
          <a:ext cx="966675" cy="966675"/>
        </a:xfrm>
        <a:prstGeom prst="mathPlus">
          <a:avLst/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700" kern="1200"/>
        </a:p>
      </dsp:txBody>
      <dsp:txXfrm>
        <a:off x="5132517" y="720550"/>
        <a:ext cx="710409" cy="227361"/>
      </dsp:txXfrm>
    </dsp:sp>
    <dsp:sp modelId="{2EEC1A3E-CB4A-D84A-A0FC-869E64003C81}">
      <dsp:nvSpPr>
        <dsp:cNvPr id="0" name=""/>
        <dsp:cNvSpPr/>
      </dsp:nvSpPr>
      <dsp:spPr>
        <a:xfrm>
          <a:off x="6106394" y="890"/>
          <a:ext cx="1666681" cy="166668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6500" kern="1200" dirty="0" smtClean="0"/>
            <a:t>3</a:t>
          </a:r>
          <a:endParaRPr lang="zh-CN" altLang="en-US" sz="6500" kern="1200" dirty="0"/>
        </a:p>
      </dsp:txBody>
      <dsp:txXfrm>
        <a:off x="6350474" y="244970"/>
        <a:ext cx="1178521" cy="1178521"/>
      </dsp:txXfrm>
    </dsp:sp>
    <dsp:sp modelId="{66474988-B07E-2F4C-A96B-407912251CDD}">
      <dsp:nvSpPr>
        <dsp:cNvPr id="0" name=""/>
        <dsp:cNvSpPr/>
      </dsp:nvSpPr>
      <dsp:spPr>
        <a:xfrm>
          <a:off x="7908410" y="350893"/>
          <a:ext cx="966675" cy="966675"/>
        </a:xfrm>
        <a:prstGeom prst="mathEqual">
          <a:avLst/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4300" kern="1200"/>
        </a:p>
      </dsp:txBody>
      <dsp:txXfrm>
        <a:off x="8036543" y="550028"/>
        <a:ext cx="710409" cy="568405"/>
      </dsp:txXfrm>
    </dsp:sp>
    <dsp:sp modelId="{33E67AFD-3A51-3949-8668-56A32244FE46}">
      <dsp:nvSpPr>
        <dsp:cNvPr id="0" name=""/>
        <dsp:cNvSpPr/>
      </dsp:nvSpPr>
      <dsp:spPr>
        <a:xfrm>
          <a:off x="9010420" y="890"/>
          <a:ext cx="1666681" cy="166668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6500" kern="1200" dirty="0" smtClean="0">
              <a:solidFill>
                <a:srgbClr val="C00100"/>
              </a:solidFill>
            </a:rPr>
            <a:t>1</a:t>
          </a:r>
          <a:endParaRPr lang="zh-CN" altLang="en-US" sz="6500" kern="1200" dirty="0">
            <a:solidFill>
              <a:srgbClr val="C00100"/>
            </a:solidFill>
          </a:endParaRPr>
        </a:p>
      </dsp:txBody>
      <dsp:txXfrm>
        <a:off x="9254500" y="244970"/>
        <a:ext cx="1178521" cy="117852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equation1">
  <dgm:title val=""/>
  <dgm:desc val=""/>
  <dgm:catLst>
    <dgm:cat type="relationship" pri="17000"/>
    <dgm:cat type="process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choose name="Name0">
      <dgm:if name="Name1" func="var" arg="dir" op="equ" val="norm">
        <dgm:alg type="lin">
          <dgm:param type="fallback" val="2D"/>
        </dgm:alg>
      </dgm:if>
      <dgm:else name="Name2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fact="0.58"/>
      <dgm:constr type="primFontSz" for="ch" ptType="node" op="equ" val="65"/>
      <dgm:constr type="primFontSz" for="ch" ptType="sibTrans" op="equ" val="55"/>
      <dgm:constr type="primFontSz" for="ch" ptType="sibTrans" refType="primFontSz" refFor="ch" refPtType="node" op="lte" fact="0.8"/>
      <dgm:constr type="w" for="ch" forName="spacerL" refType="w" refFor="ch" refPtType="sibTrans" fact="0.14"/>
      <dgm:constr type="w" for="ch" forName="spacerR" refType="w" refFor="ch" refPtType="sibTrans" fact="0.14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pacerL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ibTrans">
          <dgm:alg type="tx"/>
          <dgm:choose name="Name3">
            <dgm:if name="Name4" axis="followSib" ptType="sibTrans" func="cnt" op="equ" val="0">
              <dgm:shape xmlns:r="http://schemas.openxmlformats.org/officeDocument/2006/relationships" type="mathEqual" r:blip="">
                <dgm:adjLst/>
              </dgm:shape>
            </dgm:if>
            <dgm:else name="Name5">
              <dgm:shape xmlns:r="http://schemas.openxmlformats.org/officeDocument/2006/relationships" type="mathPlus" r:blip="">
                <dgm:adjLst/>
              </dgm:shape>
            </dgm:else>
          </dgm:choose>
          <dgm:presOf axis="self"/>
          <dgm:constrLst>
            <dgm:constr type="h" refType="w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  <dgm:layoutNode name="spacerR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EC6681-0123-864E-8041-00769F5B3320}" type="datetimeFigureOut">
              <a:rPr kumimoji="1" lang="zh-CN" altLang="en-US" smtClean="0"/>
              <a:t>2017/7/14</a:t>
            </a:fld>
            <a:endParaRPr kumimoji="1"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F2B827-539C-BF42-9677-93872087A6B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511845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195850-6EA0-034F-AEB8-52125720BFB3}" type="datetimeFigureOut">
              <a:rPr kumimoji="1" lang="zh-CN" altLang="en-US" smtClean="0"/>
              <a:t>2017/7/14</a:t>
            </a:fld>
            <a:endParaRPr kumimoji="1" lang="zh-CN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en-US" altLang="zh-CN" smtClean="0"/>
              <a:t>Click to edit Master text styles</a:t>
            </a:r>
          </a:p>
          <a:p>
            <a:pPr lvl="1"/>
            <a:r>
              <a:rPr kumimoji="1" lang="en-US" altLang="zh-CN" smtClean="0"/>
              <a:t>Second level</a:t>
            </a:r>
          </a:p>
          <a:p>
            <a:pPr lvl="2"/>
            <a:r>
              <a:rPr kumimoji="1" lang="en-US" altLang="zh-CN" smtClean="0"/>
              <a:t>Third level</a:t>
            </a:r>
          </a:p>
          <a:p>
            <a:pPr lvl="3"/>
            <a:r>
              <a:rPr kumimoji="1" lang="en-US" altLang="zh-CN" smtClean="0"/>
              <a:t>Fourth level</a:t>
            </a:r>
          </a:p>
          <a:p>
            <a:pPr lvl="4"/>
            <a:r>
              <a:rPr kumimoji="1" lang="en-US" altLang="zh-CN" smtClean="0"/>
              <a:t>Fifth level</a:t>
            </a:r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219928-F5FE-F643-A366-EFF8EB492E2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7717246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219928-F5FE-F643-A366-EFF8EB492E26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385674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Relationship Id="rId3" Type="http://schemas.openxmlformats.org/officeDocument/2006/relationships/image" Target="../media/image6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4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标题幻灯片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436" y="2280167"/>
            <a:ext cx="12193436" cy="2297666"/>
          </a:xfrm>
          <a:prstGeom prst="rect">
            <a:avLst/>
          </a:prstGeom>
        </p:spPr>
      </p:pic>
      <p:sp>
        <p:nvSpPr>
          <p:cNvPr id="10" name="标题占位符 1"/>
          <p:cNvSpPr>
            <a:spLocks noGrp="1"/>
          </p:cNvSpPr>
          <p:nvPr>
            <p:ph type="title"/>
          </p:nvPr>
        </p:nvSpPr>
        <p:spPr>
          <a:xfrm>
            <a:off x="968391" y="2913727"/>
            <a:ext cx="10250909" cy="9463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4000" b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86871" y="124263"/>
            <a:ext cx="3782938" cy="541425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 err="1" smtClean="0"/>
              <a:t>www.sihuatech.com</a:t>
            </a:r>
            <a:endParaRPr lang="zh-CN" altLang="en-US" dirty="0"/>
          </a:p>
        </p:txBody>
      </p:sp>
      <p:sp>
        <p:nvSpPr>
          <p:cNvPr id="14" name="Date Placeholder 1"/>
          <p:cNvSpPr>
            <a:spLocks noGrp="1"/>
          </p:cNvSpPr>
          <p:nvPr>
            <p:ph type="dt" sz="half" idx="10"/>
          </p:nvPr>
        </p:nvSpPr>
        <p:spPr>
          <a:xfrm>
            <a:off x="8477536" y="6356349"/>
            <a:ext cx="2743200" cy="365125"/>
          </a:xfrm>
        </p:spPr>
        <p:txBody>
          <a:bodyPr/>
          <a:lstStyle>
            <a:lvl1pPr algn="ctr">
              <a:defRPr/>
            </a:lvl1pPr>
          </a:lstStyle>
          <a:p>
            <a:fld id="{2BAAFB84-16E2-3544-A1E6-01F701BD1547}" type="datetime4">
              <a:rPr lang="en-US" altLang="zh-CN" smtClean="0"/>
              <a:t>July 14, 2017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233169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836" r="59667"/>
          <a:stretch/>
        </p:blipFill>
        <p:spPr>
          <a:xfrm>
            <a:off x="336174" y="6298102"/>
            <a:ext cx="2985249" cy="406806"/>
          </a:xfrm>
          <a:prstGeom prst="rect">
            <a:avLst/>
          </a:prstGeom>
        </p:spPr>
      </p:pic>
      <p:sp>
        <p:nvSpPr>
          <p:cNvPr id="9" name="标题占位符 1"/>
          <p:cNvSpPr>
            <a:spLocks noGrp="1"/>
          </p:cNvSpPr>
          <p:nvPr>
            <p:ph type="title"/>
          </p:nvPr>
        </p:nvSpPr>
        <p:spPr>
          <a:xfrm>
            <a:off x="421102" y="413252"/>
            <a:ext cx="11273593" cy="59740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4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10" name="内容占位符 2"/>
          <p:cNvSpPr>
            <a:spLocks noGrp="1"/>
          </p:cNvSpPr>
          <p:nvPr>
            <p:ph idx="1"/>
          </p:nvPr>
        </p:nvSpPr>
        <p:spPr>
          <a:xfrm>
            <a:off x="421101" y="1253330"/>
            <a:ext cx="11273593" cy="4964090"/>
          </a:xfrm>
        </p:spPr>
        <p:txBody>
          <a:bodyPr>
            <a:normAutofit/>
          </a:bodyPr>
          <a:lstStyle>
            <a:lvl1pPr marL="228600" indent="-228600">
              <a:lnSpc>
                <a:spcPct val="150000"/>
              </a:lnSpc>
              <a:buFont typeface="Wingdings" panose="05000000000000000000" pitchFamily="2" charset="2"/>
              <a:buChar char="u"/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85800" indent="-228600">
              <a:lnSpc>
                <a:spcPct val="150000"/>
              </a:lnSpc>
              <a:buFont typeface="Wingdings" panose="05000000000000000000" pitchFamily="2" charset="2"/>
              <a:buChar char="l"/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lnSpc>
                <a:spcPct val="150000"/>
              </a:lnSpc>
              <a:buFont typeface="Wingdings" panose="05000000000000000000" pitchFamily="2" charset="2"/>
              <a:buChar char="Ø"/>
              <a:defRPr sz="1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57350" indent="-285750">
              <a:lnSpc>
                <a:spcPct val="150000"/>
              </a:lnSpc>
              <a:buFont typeface="Wingdings" panose="05000000000000000000" pitchFamily="2" charset="2"/>
              <a:buChar char="p"/>
              <a:defRPr sz="105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lnSpc>
                <a:spcPct val="150000"/>
              </a:lnSpc>
              <a:buFont typeface="Wingdings" panose="05000000000000000000" pitchFamily="2" charset="2"/>
              <a:buChar char="ü"/>
              <a:defRPr sz="105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17" name="矩形 16"/>
          <p:cNvSpPr/>
          <p:nvPr userDrawn="1"/>
        </p:nvSpPr>
        <p:spPr>
          <a:xfrm>
            <a:off x="3514164" y="6498028"/>
            <a:ext cx="8172000" cy="288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 userDrawn="1"/>
        </p:nvSpPr>
        <p:spPr>
          <a:xfrm>
            <a:off x="0" y="413252"/>
            <a:ext cx="421101" cy="59740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67258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57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7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836" r="59667"/>
          <a:stretch/>
        </p:blipFill>
        <p:spPr>
          <a:xfrm>
            <a:off x="336174" y="6298102"/>
            <a:ext cx="2985249" cy="406806"/>
          </a:xfrm>
          <a:prstGeom prst="rect">
            <a:avLst/>
          </a:prstGeom>
        </p:spPr>
      </p:pic>
      <p:sp>
        <p:nvSpPr>
          <p:cNvPr id="7" name="矩形 16"/>
          <p:cNvSpPr/>
          <p:nvPr userDrawn="1"/>
        </p:nvSpPr>
        <p:spPr>
          <a:xfrm>
            <a:off x="3514164" y="6498028"/>
            <a:ext cx="8172000" cy="288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标题占位符 1"/>
          <p:cNvSpPr>
            <a:spLocks noGrp="1"/>
          </p:cNvSpPr>
          <p:nvPr>
            <p:ph type="title"/>
          </p:nvPr>
        </p:nvSpPr>
        <p:spPr>
          <a:xfrm>
            <a:off x="421102" y="413252"/>
            <a:ext cx="11273593" cy="59740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4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10" name="矩形 9"/>
          <p:cNvSpPr/>
          <p:nvPr userDrawn="1"/>
        </p:nvSpPr>
        <p:spPr>
          <a:xfrm>
            <a:off x="0" y="413252"/>
            <a:ext cx="421101" cy="59740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82263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57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7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836" r="59667"/>
          <a:stretch/>
        </p:blipFill>
        <p:spPr>
          <a:xfrm>
            <a:off x="336174" y="6298102"/>
            <a:ext cx="2985249" cy="406806"/>
          </a:xfrm>
          <a:prstGeom prst="rect">
            <a:avLst/>
          </a:prstGeom>
        </p:spPr>
      </p:pic>
      <p:sp>
        <p:nvSpPr>
          <p:cNvPr id="4" name="矩形 16"/>
          <p:cNvSpPr/>
          <p:nvPr userDrawn="1"/>
        </p:nvSpPr>
        <p:spPr>
          <a:xfrm>
            <a:off x="3514164" y="6498028"/>
            <a:ext cx="8172000" cy="288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标题占位符 1"/>
          <p:cNvSpPr>
            <a:spLocks noGrp="1"/>
          </p:cNvSpPr>
          <p:nvPr>
            <p:ph type="title"/>
          </p:nvPr>
        </p:nvSpPr>
        <p:spPr>
          <a:xfrm>
            <a:off x="421102" y="413252"/>
            <a:ext cx="11273593" cy="59740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400" b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8" name="矩形 7"/>
          <p:cNvSpPr/>
          <p:nvPr userDrawn="1"/>
        </p:nvSpPr>
        <p:spPr>
          <a:xfrm>
            <a:off x="0" y="413252"/>
            <a:ext cx="421101" cy="59740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9708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57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内容占位符 2"/>
          <p:cNvSpPr>
            <a:spLocks noGrp="1"/>
          </p:cNvSpPr>
          <p:nvPr>
            <p:ph idx="1"/>
          </p:nvPr>
        </p:nvSpPr>
        <p:spPr>
          <a:xfrm>
            <a:off x="421102" y="1253330"/>
            <a:ext cx="5438278" cy="4702301"/>
          </a:xfrm>
        </p:spPr>
        <p:txBody>
          <a:bodyPr>
            <a:normAutofit/>
          </a:bodyPr>
          <a:lstStyle>
            <a:lvl1pPr marL="228600" indent="-228600">
              <a:lnSpc>
                <a:spcPct val="150000"/>
              </a:lnSpc>
              <a:buFont typeface="Wingdings" panose="05000000000000000000" pitchFamily="2" charset="2"/>
              <a:buChar char="u"/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85800" indent="-228600">
              <a:lnSpc>
                <a:spcPct val="150000"/>
              </a:lnSpc>
              <a:buFont typeface="Wingdings" panose="05000000000000000000" pitchFamily="2" charset="2"/>
              <a:buChar char="l"/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lnSpc>
                <a:spcPct val="150000"/>
              </a:lnSpc>
              <a:buFont typeface="Wingdings" panose="05000000000000000000" pitchFamily="2" charset="2"/>
              <a:buChar char="Ø"/>
              <a:defRPr sz="1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57350" indent="-285750">
              <a:lnSpc>
                <a:spcPct val="150000"/>
              </a:lnSpc>
              <a:buFont typeface="Wingdings" panose="05000000000000000000" pitchFamily="2" charset="2"/>
              <a:buChar char="p"/>
              <a:defRPr sz="105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lnSpc>
                <a:spcPct val="150000"/>
              </a:lnSpc>
              <a:buFont typeface="Wingdings" panose="05000000000000000000" pitchFamily="2" charset="2"/>
              <a:buChar char="ü"/>
              <a:defRPr sz="105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内容占位符 2"/>
          <p:cNvSpPr>
            <a:spLocks noGrp="1"/>
          </p:cNvSpPr>
          <p:nvPr>
            <p:ph idx="10"/>
          </p:nvPr>
        </p:nvSpPr>
        <p:spPr>
          <a:xfrm>
            <a:off x="6252411" y="1249314"/>
            <a:ext cx="5442283" cy="4702301"/>
          </a:xfrm>
        </p:spPr>
        <p:txBody>
          <a:bodyPr>
            <a:normAutofit/>
          </a:bodyPr>
          <a:lstStyle>
            <a:lvl1pPr marL="228600" indent="-228600">
              <a:lnSpc>
                <a:spcPct val="150000"/>
              </a:lnSpc>
              <a:buFont typeface="Wingdings" panose="05000000000000000000" pitchFamily="2" charset="2"/>
              <a:buChar char="u"/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85800" indent="-228600">
              <a:lnSpc>
                <a:spcPct val="150000"/>
              </a:lnSpc>
              <a:buFont typeface="Wingdings" panose="05000000000000000000" pitchFamily="2" charset="2"/>
              <a:buChar char="l"/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lnSpc>
                <a:spcPct val="150000"/>
              </a:lnSpc>
              <a:buFont typeface="Wingdings" panose="05000000000000000000" pitchFamily="2" charset="2"/>
              <a:buChar char="Ø"/>
              <a:defRPr sz="1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57350" indent="-285750">
              <a:lnSpc>
                <a:spcPct val="150000"/>
              </a:lnSpc>
              <a:buFont typeface="Wingdings" panose="05000000000000000000" pitchFamily="2" charset="2"/>
              <a:buChar char="p"/>
              <a:defRPr sz="105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lnSpc>
                <a:spcPct val="150000"/>
              </a:lnSpc>
              <a:buFont typeface="Wingdings" panose="05000000000000000000" pitchFamily="2" charset="2"/>
              <a:buChar char="ü"/>
              <a:defRPr sz="105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836" r="59667"/>
          <a:stretch/>
        </p:blipFill>
        <p:spPr>
          <a:xfrm>
            <a:off x="336174" y="6298102"/>
            <a:ext cx="2985249" cy="406806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3514164" y="6498028"/>
            <a:ext cx="8172000" cy="288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标题占位符 1"/>
          <p:cNvSpPr>
            <a:spLocks noGrp="1"/>
          </p:cNvSpPr>
          <p:nvPr>
            <p:ph type="title"/>
          </p:nvPr>
        </p:nvSpPr>
        <p:spPr>
          <a:xfrm>
            <a:off x="421102" y="413252"/>
            <a:ext cx="11273593" cy="59740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400" b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12" name="矩形 11"/>
          <p:cNvSpPr/>
          <p:nvPr userDrawn="1"/>
        </p:nvSpPr>
        <p:spPr>
          <a:xfrm>
            <a:off x="0" y="413252"/>
            <a:ext cx="421101" cy="59740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42240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4042">
          <p15:clr>
            <a:srgbClr val="FBAE40"/>
          </p15:clr>
        </p15:guide>
        <p15:guide id="2" pos="3817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4153473599"/>
              </p:ext>
            </p:extLst>
          </p:nvPr>
        </p:nvGraphicFramePr>
        <p:xfrm>
          <a:off x="438485" y="1253330"/>
          <a:ext cx="11256208" cy="44747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2313"/>
                <a:gridCol w="1653745"/>
                <a:gridCol w="1608030"/>
                <a:gridCol w="1608030"/>
                <a:gridCol w="1608030"/>
                <a:gridCol w="1608030"/>
                <a:gridCol w="1608030"/>
              </a:tblGrid>
              <a:tr h="431091">
                <a:tc>
                  <a:txBody>
                    <a:bodyPr/>
                    <a:lstStyle/>
                    <a:p>
                      <a:endParaRPr lang="zh-CN" altLang="en-US" sz="140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40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40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40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40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40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40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rgbClr val="FEEBE8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rgbClr val="FEEBE8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rgbClr val="FEEBE8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rgbClr val="FEEBE8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rgbClr val="FEEBE8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rgbClr val="FEEBE8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rgbClr val="FEEBE8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zh-CN" altLang="en-US" sz="18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>
                    <a:solidFill>
                      <a:srgbClr val="FEEBE8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zh-CN" altLang="en-US" sz="18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>
                    <a:solidFill>
                      <a:srgbClr val="FEEBE8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zh-CN" altLang="en-US" sz="18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>
                    <a:solidFill>
                      <a:srgbClr val="FEEBE8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zh-CN" altLang="en-US" sz="18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>
                    <a:solidFill>
                      <a:srgbClr val="FEEBE8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zh-CN" altLang="en-US" sz="18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>
                    <a:solidFill>
                      <a:srgbClr val="FEEBE8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zh-CN" altLang="en-US" sz="18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>
                    <a:solidFill>
                      <a:srgbClr val="FEEBE8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zh-CN" altLang="en-US" sz="18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>
                    <a:solidFill>
                      <a:srgbClr val="FEEBE8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rgbClr val="FEEBE8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rgbClr val="FEEBE8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rgbClr val="FEEBE8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rgbClr val="FEEBE8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rgbClr val="FEEBE8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rgbClr val="FEEBE8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rgbClr val="FEEBE8"/>
                    </a:solidFill>
                  </a:tcPr>
                </a:tc>
              </a:tr>
              <a:tr h="268883">
                <a:tc>
                  <a:txBody>
                    <a:bodyPr/>
                    <a:lstStyle/>
                    <a:p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noFill/>
                  </a:tcPr>
                </a:tc>
              </a:tr>
              <a:tr h="172005">
                <a:tc>
                  <a:txBody>
                    <a:bodyPr/>
                    <a:lstStyle/>
                    <a:p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rgbClr val="FEEBE8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rgbClr val="FEEBE8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rgbClr val="FEEBE8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rgbClr val="FEEBE8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rgbClr val="FEEBE8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rgbClr val="FEEBE8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rgbClr val="FEEBE8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rgbClr val="FEEBE8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rgbClr val="FEEBE8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rgbClr val="FEEBE8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rgbClr val="FEEBE8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rgbClr val="FEEBE8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rgbClr val="FEEBE8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rgbClr val="FEEBE8"/>
                    </a:solidFill>
                  </a:tcPr>
                </a:tc>
              </a:tr>
              <a:tr h="273050">
                <a:tc>
                  <a:txBody>
                    <a:bodyPr/>
                    <a:lstStyle/>
                    <a:p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noFill/>
                  </a:tcPr>
                </a:tc>
              </a:tr>
              <a:tr h="180340">
                <a:tc>
                  <a:txBody>
                    <a:bodyPr/>
                    <a:lstStyle/>
                    <a:p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rgbClr val="FEEBE8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rgbClr val="FEEBE8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rgbClr val="FEEBE8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rgbClr val="FEEBE8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rgbClr val="FEEBE8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rgbClr val="FEEBE8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rgbClr val="FEEBE8"/>
                    </a:solidFill>
                  </a:tcPr>
                </a:tc>
              </a:tr>
            </a:tbl>
          </a:graphicData>
        </a:graphic>
      </p:graphicFrame>
      <p:pic>
        <p:nvPicPr>
          <p:cNvPr id="5" name="图片 7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836" r="59667"/>
          <a:stretch/>
        </p:blipFill>
        <p:spPr>
          <a:xfrm>
            <a:off x="336174" y="6298102"/>
            <a:ext cx="2985249" cy="406806"/>
          </a:xfrm>
          <a:prstGeom prst="rect">
            <a:avLst/>
          </a:prstGeom>
        </p:spPr>
      </p:pic>
      <p:sp>
        <p:nvSpPr>
          <p:cNvPr id="6" name="矩形 16"/>
          <p:cNvSpPr/>
          <p:nvPr userDrawn="1"/>
        </p:nvSpPr>
        <p:spPr>
          <a:xfrm>
            <a:off x="3514164" y="6498028"/>
            <a:ext cx="8172000" cy="288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标题占位符 1"/>
          <p:cNvSpPr>
            <a:spLocks noGrp="1"/>
          </p:cNvSpPr>
          <p:nvPr>
            <p:ph type="title"/>
          </p:nvPr>
        </p:nvSpPr>
        <p:spPr>
          <a:xfrm>
            <a:off x="421102" y="413252"/>
            <a:ext cx="11273593" cy="59740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400" b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10" name="矩形 9"/>
          <p:cNvSpPr/>
          <p:nvPr userDrawn="1"/>
        </p:nvSpPr>
        <p:spPr>
          <a:xfrm>
            <a:off x="0" y="413252"/>
            <a:ext cx="421101" cy="59740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32522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17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4063" y="0"/>
            <a:ext cx="4864470" cy="6858000"/>
          </a:xfrm>
          <a:prstGeom prst="rect">
            <a:avLst/>
          </a:prstGeom>
        </p:spPr>
      </p:pic>
      <p:sp>
        <p:nvSpPr>
          <p:cNvPr id="9" name="标题占位符 1"/>
          <p:cNvSpPr>
            <a:spLocks noGrp="1"/>
          </p:cNvSpPr>
          <p:nvPr>
            <p:ph type="title" hasCustomPrompt="1"/>
          </p:nvPr>
        </p:nvSpPr>
        <p:spPr>
          <a:xfrm>
            <a:off x="421102" y="413252"/>
            <a:ext cx="4006519" cy="557057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42900" indent="-342900">
              <a:lnSpc>
                <a:spcPct val="200000"/>
              </a:lnSpc>
              <a:buFont typeface="Wingdings" panose="05000000000000000000" pitchFamily="2" charset="2"/>
              <a:buChar char="p"/>
              <a:defRPr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单击此处编辑母版标题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/>
            </a:r>
            <a:br>
              <a:rPr lang="en-US" altLang="zh-CN" dirty="0" smtClean="0"/>
            </a:br>
            <a:endParaRPr lang="zh-CN" altLang="en-US" dirty="0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5285572" y="1540042"/>
            <a:ext cx="6385060" cy="3838074"/>
          </a:xfrm>
        </p:spPr>
        <p:txBody>
          <a:bodyPr>
            <a:normAutofit/>
          </a:bodyPr>
          <a:lstStyle>
            <a:lvl1pPr marL="228600" indent="-228600">
              <a:lnSpc>
                <a:spcPct val="200000"/>
              </a:lnSpc>
              <a:buFont typeface="Wingdings" panose="05000000000000000000" pitchFamily="2" charset="2"/>
              <a:buChar char="u"/>
              <a:defRPr sz="14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85800" indent="-228600">
              <a:lnSpc>
                <a:spcPct val="150000"/>
              </a:lnSpc>
              <a:buFont typeface="Wingdings" panose="05000000000000000000" pitchFamily="2" charset="2"/>
              <a:buChar char="l"/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lnSpc>
                <a:spcPct val="150000"/>
              </a:lnSpc>
              <a:buFont typeface="Wingdings" panose="05000000000000000000" pitchFamily="2" charset="2"/>
              <a:buChar char="Ø"/>
              <a:defRPr sz="1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57350" indent="-285750">
              <a:lnSpc>
                <a:spcPct val="150000"/>
              </a:lnSpc>
              <a:buFont typeface="Wingdings" panose="05000000000000000000" pitchFamily="2" charset="2"/>
              <a:buChar char="p"/>
              <a:defRPr sz="105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lnSpc>
                <a:spcPct val="150000"/>
              </a:lnSpc>
              <a:buFont typeface="Wingdings" panose="05000000000000000000" pitchFamily="2" charset="2"/>
              <a:buChar char="ü"/>
              <a:defRPr sz="105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0"/>
            <a:r>
              <a:rPr lang="zh-CN" altLang="en-US" dirty="0" smtClean="0"/>
              <a:t>第二级</a:t>
            </a:r>
          </a:p>
          <a:p>
            <a:pPr lvl="0"/>
            <a:r>
              <a:rPr lang="zh-CN" altLang="en-US" dirty="0" smtClean="0"/>
              <a:t>第三级</a:t>
            </a:r>
          </a:p>
          <a:p>
            <a:pPr lvl="0"/>
            <a:r>
              <a:rPr lang="zh-CN" altLang="en-US" dirty="0" smtClean="0"/>
              <a:t>第四级</a:t>
            </a:r>
          </a:p>
          <a:p>
            <a:pPr lvl="0"/>
            <a:r>
              <a:rPr lang="zh-CN" altLang="en-US" dirty="0" smtClean="0"/>
              <a:t>第五级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3145" y="6260964"/>
            <a:ext cx="3102962" cy="459377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5285572" y="6498028"/>
            <a:ext cx="6372000" cy="288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55757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17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613252" y="2262220"/>
            <a:ext cx="9477379" cy="2313666"/>
            <a:chOff x="3060880" y="2261937"/>
            <a:chExt cx="9477379" cy="2313666"/>
          </a:xfrm>
        </p:grpSpPr>
        <p:pic>
          <p:nvPicPr>
            <p:cNvPr id="9" name="图片 8"/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864077" y="3815770"/>
              <a:ext cx="5354746" cy="759833"/>
            </a:xfrm>
            <a:prstGeom prst="rect">
              <a:avLst/>
            </a:prstGeom>
          </p:spPr>
        </p:pic>
        <p:pic>
          <p:nvPicPr>
            <p:cNvPr id="2" name="Picture 1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060880" y="2261937"/>
              <a:ext cx="9105452" cy="2090790"/>
            </a:xfrm>
            <a:prstGeom prst="rect">
              <a:avLst/>
            </a:prstGeom>
          </p:spPr>
        </p:pic>
        <p:pic>
          <p:nvPicPr>
            <p:cNvPr id="3" name="图片 2"/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782424" y="2720088"/>
              <a:ext cx="1755835" cy="175583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854947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theme" Target="../theme/theme1.xml"/><Relationship Id="rId1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/>
        </p:nvSpPr>
        <p:spPr>
          <a:xfrm>
            <a:off x="0" y="0"/>
            <a:ext cx="1220011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10">
            <a:alphaModFix amt="7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200112" cy="6861756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D605AB-A4DB-7B4E-A34F-B6568FBF746F}" type="datetime4">
              <a:rPr lang="en-US" altLang="zh-CN" smtClean="0"/>
              <a:t>July 14, 2017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CN" smtClean="0"/>
              <a:t>www.sihuatech.com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1CFF83-1778-4817-920D-0C885688645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17159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49" r:id="rId2"/>
    <p:sldLayoutId id="2147483663" r:id="rId3"/>
    <p:sldLayoutId id="2147483664" r:id="rId4"/>
    <p:sldLayoutId id="2147483660" r:id="rId5"/>
    <p:sldLayoutId id="2147483661" r:id="rId6"/>
    <p:sldLayoutId id="2147483662" r:id="rId7"/>
    <p:sldLayoutId id="2147483650" r:id="rId8"/>
  </p:sldLayoutIdLst>
  <p:timing>
    <p:tnLst>
      <p:par>
        <p:cTn id="1" dur="indefinite" restart="never" nodeType="tmRoot"/>
      </p:par>
    </p:tnLst>
  </p:timing>
  <p:hf sldNum="0"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5.jpe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3.xml"/><Relationship Id="rId2" Type="http://schemas.openxmlformats.org/officeDocument/2006/relationships/diagramData" Target="../diagrams/data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4" Type="http://schemas.openxmlformats.org/officeDocument/2006/relationships/image" Target="../media/image18.emf"/><Relationship Id="rId5" Type="http://schemas.openxmlformats.org/officeDocument/2006/relationships/image" Target="../media/image19.emf"/><Relationship Id="rId6" Type="http://schemas.openxmlformats.org/officeDocument/2006/relationships/image" Target="../media/image20.emf"/><Relationship Id="rId7" Type="http://schemas.openxmlformats.org/officeDocument/2006/relationships/image" Target="../media/image21.emf"/><Relationship Id="rId8" Type="http://schemas.openxmlformats.org/officeDocument/2006/relationships/image" Target="../media/image22.emf"/><Relationship Id="rId9" Type="http://schemas.openxmlformats.org/officeDocument/2006/relationships/image" Target="../media/image23.tiff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6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</a:rPr>
              <a:t>上海思华科技股份有限公司</a:t>
            </a:r>
            <a:r>
              <a:rPr lang="en-US" altLang="zh-CN" dirty="0">
                <a:solidFill>
                  <a:schemeClr val="bg1"/>
                </a:solidFill>
              </a:rPr>
              <a:t/>
            </a:r>
            <a:br>
              <a:rPr lang="en-US" altLang="zh-CN" dirty="0">
                <a:solidFill>
                  <a:schemeClr val="bg1"/>
                </a:solidFill>
              </a:rPr>
            </a:br>
            <a:r>
              <a:rPr lang="zh-CN" altLang="en-US" sz="2400" i="1" dirty="0">
                <a:solidFill>
                  <a:schemeClr val="bg1"/>
                </a:solidFill>
              </a:rPr>
              <a:t>一站式云计算平台和解决方案专家</a:t>
            </a:r>
            <a:endParaRPr lang="zh-CN" altLang="en-US" sz="2400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889124" y="6356350"/>
            <a:ext cx="2743200" cy="365125"/>
          </a:xfrm>
        </p:spPr>
        <p:txBody>
          <a:bodyPr/>
          <a:lstStyle/>
          <a:p>
            <a:fld id="{7C50D4E0-419F-234B-B5EF-8CDA2C0ADA6A}" type="datetime4">
              <a:rPr lang="en-US" altLang="zh-CN" smtClean="0"/>
              <a:t>July 14, 2017</a:t>
            </a:fld>
            <a:endParaRPr lang="zh-CN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 err="1" smtClean="0"/>
              <a:t>www.sihuatech.com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70456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marL="0" indent="0" algn="ctr">
              <a:lnSpc>
                <a:spcPct val="100000"/>
              </a:lnSpc>
              <a:buNone/>
            </a:pPr>
            <a:r>
              <a:rPr kumimoji="1" lang="zh-CN" altLang="en-US" sz="8000" b="1" dirty="0" smtClean="0"/>
              <a:t>目</a:t>
            </a:r>
            <a:r>
              <a:rPr kumimoji="1" lang="en-US" altLang="zh-CN" sz="8000" b="1" dirty="0" smtClean="0"/>
              <a:t/>
            </a:r>
            <a:br>
              <a:rPr kumimoji="1" lang="en-US" altLang="zh-CN" sz="8000" b="1" dirty="0" smtClean="0"/>
            </a:br>
            <a:r>
              <a:rPr kumimoji="1" lang="zh-CN" altLang="en-US" sz="8000" b="1" dirty="0" smtClean="0"/>
              <a:t>录</a:t>
            </a:r>
            <a:endParaRPr kumimoji="1" lang="zh-CN" altLang="en-US" sz="80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333270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公司概况</a:t>
            </a:r>
            <a:endParaRPr kumimoji="1" lang="zh-CN" altLang="en-US" dirty="0"/>
          </a:p>
        </p:txBody>
      </p:sp>
      <p:pic>
        <p:nvPicPr>
          <p:cNvPr id="54" name="图片 2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60102" y="1382974"/>
            <a:ext cx="7247138" cy="4732228"/>
          </a:xfrm>
          <a:prstGeom prst="rect">
            <a:avLst/>
          </a:prstGeom>
        </p:spPr>
      </p:pic>
      <p:sp>
        <p:nvSpPr>
          <p:cNvPr id="55" name="矩形 1"/>
          <p:cNvSpPr/>
          <p:nvPr/>
        </p:nvSpPr>
        <p:spPr>
          <a:xfrm>
            <a:off x="665480" y="1381598"/>
            <a:ext cx="6898640" cy="47336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buClr>
                <a:srgbClr val="3366CC"/>
              </a:buClr>
              <a:defRPr/>
            </a:pPr>
            <a:r>
              <a:rPr lang="zh-CN" altLang="en-US" sz="3600" b="1" kern="0" dirty="0" smtClean="0">
                <a:solidFill>
                  <a:srgbClr val="6C020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上海思华科技股份有限公司</a:t>
            </a:r>
            <a:endParaRPr lang="en-US" altLang="zh-CN" sz="3600" b="1" kern="0" dirty="0" smtClean="0">
              <a:solidFill>
                <a:srgbClr val="6C020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  <a:buClr>
                <a:srgbClr val="3366CC"/>
              </a:buClr>
              <a:defRPr/>
            </a:pPr>
            <a:endParaRPr lang="en-US" altLang="zh-CN" sz="3600" b="1" kern="0" dirty="0" smtClean="0">
              <a:solidFill>
                <a:srgbClr val="6C020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  <a:buClr>
                <a:srgbClr val="3366CC"/>
              </a:buClr>
              <a:defRPr/>
            </a:pPr>
            <a:r>
              <a:rPr lang="zh-CN" altLang="en-US" sz="1600" kern="0" dirty="0" smtClean="0">
                <a:solidFill>
                  <a:srgbClr val="6C020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r>
              <a:rPr lang="zh-CN" altLang="en-US" sz="1600" kern="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成立</a:t>
            </a:r>
            <a:r>
              <a:rPr lang="zh-CN" altLang="en-US" sz="16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于</a:t>
            </a:r>
            <a:r>
              <a:rPr lang="en-US" altLang="zh-CN" sz="16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2000</a:t>
            </a:r>
            <a:r>
              <a:rPr lang="zh-CN" altLang="en-US" sz="16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16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sz="16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月，十余年来在运营商行业树立了良好的口碑。提供的电信级软件产品，在省级电信、联通、移动、广电广泛部署，为上千万终端用户提供了稳定可靠的服务。</a:t>
            </a:r>
          </a:p>
          <a:p>
            <a:pPr>
              <a:lnSpc>
                <a:spcPct val="130000"/>
              </a:lnSpc>
              <a:buClr>
                <a:srgbClr val="3366CC"/>
              </a:buClr>
              <a:defRPr/>
            </a:pPr>
            <a:r>
              <a:rPr lang="zh-CN" altLang="en-US" sz="16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r>
              <a:rPr lang="zh-CN" altLang="en-US" sz="1600" kern="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思华</a:t>
            </a:r>
            <a:r>
              <a:rPr lang="zh-CN" altLang="en-US" sz="16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是互动媒体领域的领导者，为运营商客户提供互动电视平台、</a:t>
            </a:r>
            <a:r>
              <a:rPr lang="en-US" altLang="zh-CN" sz="16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IPTV</a:t>
            </a:r>
            <a:r>
              <a:rPr lang="zh-CN" altLang="en-US" sz="16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平台、移动视频等端到端平台</a:t>
            </a:r>
            <a:r>
              <a:rPr lang="zh-CN" altLang="en-US" sz="1600" kern="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600" kern="0" dirty="0" smtClean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  <a:buClr>
                <a:srgbClr val="3366CC"/>
              </a:buClr>
              <a:defRPr/>
            </a:pPr>
            <a:endParaRPr lang="zh-CN" altLang="en-US" sz="1600" kern="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  <a:buClr>
                <a:srgbClr val="3366CC"/>
              </a:buClr>
              <a:defRPr/>
            </a:pPr>
            <a:r>
              <a:rPr lang="zh-CN" altLang="en-US" sz="16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r>
              <a:rPr lang="zh-CN" altLang="en-US" sz="1600" kern="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思华长期致力于云计算领域的技术积累和产品研发工作。在</a:t>
            </a:r>
            <a:r>
              <a:rPr lang="en-US" altLang="zh-CN" sz="16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2012</a:t>
            </a:r>
            <a:r>
              <a:rPr lang="zh-CN" altLang="en-US" sz="16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年相继成立了两个专业子公司，在虚拟化、云计算、大数据领域积极布局。并在</a:t>
            </a:r>
            <a:r>
              <a:rPr lang="zh-CN" altLang="en-US" sz="1600" kern="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美国硅谷成立子公司，跟踪最新</a:t>
            </a:r>
            <a:r>
              <a:rPr lang="zh-CN" altLang="en-US" sz="16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技术方向</a:t>
            </a:r>
            <a:r>
              <a:rPr lang="zh-CN" altLang="en-US" sz="1600" kern="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，锻造核心技术。集聚</a:t>
            </a:r>
            <a:r>
              <a:rPr lang="zh-CN" altLang="en-US" sz="16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全球智慧，</a:t>
            </a:r>
            <a:r>
              <a:rPr lang="zh-CN" altLang="en-US" sz="1600" kern="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提供本地专业</a:t>
            </a:r>
            <a:r>
              <a:rPr lang="zh-CN" altLang="en-US" sz="16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服务。</a:t>
            </a:r>
          </a:p>
        </p:txBody>
      </p:sp>
    </p:spTree>
    <p:extLst>
      <p:ext uri="{BB962C8B-B14F-4D97-AF65-F5344CB8AC3E}">
        <p14:creationId xmlns:p14="http://schemas.microsoft.com/office/powerpoint/2010/main" val="1640328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思华架构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555443" y="1011275"/>
            <a:ext cx="10880484" cy="2510462"/>
            <a:chOff x="555443" y="1011275"/>
            <a:chExt cx="10880484" cy="2510462"/>
          </a:xfrm>
        </p:grpSpPr>
        <p:sp>
          <p:nvSpPr>
            <p:cNvPr id="4" name="Freeform 3"/>
            <p:cNvSpPr/>
            <p:nvPr/>
          </p:nvSpPr>
          <p:spPr>
            <a:xfrm>
              <a:off x="5911989" y="1967921"/>
              <a:ext cx="4603282" cy="438148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298585"/>
                  </a:lnTo>
                  <a:lnTo>
                    <a:pt x="4603282" y="298585"/>
                  </a:lnTo>
                  <a:lnTo>
                    <a:pt x="4603282" y="438148"/>
                  </a:lnTo>
                </a:path>
              </a:pathLst>
            </a:custGeom>
            <a:noFill/>
          </p:spPr>
          <p:style>
            <a:lnRef idx="2">
              <a:schemeClr val="accent2">
                <a:tint val="9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2">
                <a:tint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4" name="Freeform 13"/>
            <p:cNvSpPr/>
            <p:nvPr/>
          </p:nvSpPr>
          <p:spPr>
            <a:xfrm>
              <a:off x="5911989" y="1967921"/>
              <a:ext cx="2761969" cy="438148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298585"/>
                  </a:lnTo>
                  <a:lnTo>
                    <a:pt x="2761969" y="298585"/>
                  </a:lnTo>
                  <a:lnTo>
                    <a:pt x="2761969" y="438148"/>
                  </a:lnTo>
                </a:path>
              </a:pathLst>
            </a:custGeom>
            <a:noFill/>
          </p:spPr>
          <p:style>
            <a:lnRef idx="2">
              <a:schemeClr val="accent2">
                <a:tint val="9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2">
                <a:tint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5" name="Freeform 14"/>
            <p:cNvSpPr/>
            <p:nvPr/>
          </p:nvSpPr>
          <p:spPr>
            <a:xfrm>
              <a:off x="5911989" y="1967921"/>
              <a:ext cx="920656" cy="438148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298585"/>
                  </a:lnTo>
                  <a:lnTo>
                    <a:pt x="920656" y="298585"/>
                  </a:lnTo>
                  <a:lnTo>
                    <a:pt x="920656" y="438148"/>
                  </a:lnTo>
                </a:path>
              </a:pathLst>
            </a:custGeom>
            <a:noFill/>
          </p:spPr>
          <p:style>
            <a:lnRef idx="2">
              <a:schemeClr val="accent2">
                <a:tint val="9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2">
                <a:tint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6" name="Freeform 15"/>
            <p:cNvSpPr/>
            <p:nvPr/>
          </p:nvSpPr>
          <p:spPr>
            <a:xfrm>
              <a:off x="4991333" y="1967921"/>
              <a:ext cx="920656" cy="438148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920656" y="0"/>
                  </a:moveTo>
                  <a:lnTo>
                    <a:pt x="920656" y="298585"/>
                  </a:lnTo>
                  <a:lnTo>
                    <a:pt x="0" y="298585"/>
                  </a:lnTo>
                  <a:lnTo>
                    <a:pt x="0" y="438148"/>
                  </a:lnTo>
                </a:path>
              </a:pathLst>
            </a:custGeom>
            <a:noFill/>
          </p:spPr>
          <p:style>
            <a:lnRef idx="2">
              <a:schemeClr val="accent2">
                <a:tint val="9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2">
                <a:tint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7" name="Freeform 16"/>
            <p:cNvSpPr/>
            <p:nvPr/>
          </p:nvSpPr>
          <p:spPr>
            <a:xfrm>
              <a:off x="3150020" y="1967921"/>
              <a:ext cx="2761969" cy="438148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2761969" y="0"/>
                  </a:moveTo>
                  <a:lnTo>
                    <a:pt x="2761969" y="298585"/>
                  </a:lnTo>
                  <a:lnTo>
                    <a:pt x="0" y="298585"/>
                  </a:lnTo>
                  <a:lnTo>
                    <a:pt x="0" y="438148"/>
                  </a:lnTo>
                </a:path>
              </a:pathLst>
            </a:custGeom>
            <a:noFill/>
          </p:spPr>
          <p:style>
            <a:lnRef idx="2">
              <a:schemeClr val="accent2">
                <a:tint val="9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2">
                <a:tint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8" name="Freeform 17"/>
            <p:cNvSpPr/>
            <p:nvPr/>
          </p:nvSpPr>
          <p:spPr>
            <a:xfrm>
              <a:off x="1308707" y="1967921"/>
              <a:ext cx="4603282" cy="438148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4603282" y="0"/>
                  </a:moveTo>
                  <a:lnTo>
                    <a:pt x="4603282" y="298585"/>
                  </a:lnTo>
                  <a:lnTo>
                    <a:pt x="0" y="298585"/>
                  </a:lnTo>
                  <a:lnTo>
                    <a:pt x="0" y="438148"/>
                  </a:lnTo>
                </a:path>
              </a:pathLst>
            </a:custGeom>
            <a:noFill/>
          </p:spPr>
          <p:style>
            <a:lnRef idx="2">
              <a:schemeClr val="accent2">
                <a:tint val="9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2">
                <a:tint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9" name="Rounded Rectangle 18"/>
            <p:cNvSpPr/>
            <p:nvPr/>
          </p:nvSpPr>
          <p:spPr>
            <a:xfrm>
              <a:off x="5158725" y="1011275"/>
              <a:ext cx="1506528" cy="956645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shade val="60000"/>
                <a:hueOff val="0"/>
                <a:satOff val="0"/>
                <a:lumOff val="0"/>
                <a:alphaOff val="0"/>
              </a:schemeClr>
            </a:fillRef>
            <a:effectRef idx="3">
              <a:schemeClr val="accent2">
                <a:shade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0" name="Freeform 19"/>
            <p:cNvSpPr/>
            <p:nvPr/>
          </p:nvSpPr>
          <p:spPr>
            <a:xfrm>
              <a:off x="5326117" y="1170298"/>
              <a:ext cx="1506528" cy="956645"/>
            </a:xfrm>
            <a:custGeom>
              <a:avLst/>
              <a:gdLst>
                <a:gd name="connsiteX0" fmla="*/ 0 w 1506528"/>
                <a:gd name="connsiteY0" fmla="*/ 95665 h 956645"/>
                <a:gd name="connsiteX1" fmla="*/ 95665 w 1506528"/>
                <a:gd name="connsiteY1" fmla="*/ 0 h 956645"/>
                <a:gd name="connsiteX2" fmla="*/ 1410864 w 1506528"/>
                <a:gd name="connsiteY2" fmla="*/ 0 h 956645"/>
                <a:gd name="connsiteX3" fmla="*/ 1506529 w 1506528"/>
                <a:gd name="connsiteY3" fmla="*/ 95665 h 956645"/>
                <a:gd name="connsiteX4" fmla="*/ 1506528 w 1506528"/>
                <a:gd name="connsiteY4" fmla="*/ 860981 h 956645"/>
                <a:gd name="connsiteX5" fmla="*/ 1410863 w 1506528"/>
                <a:gd name="connsiteY5" fmla="*/ 956646 h 956645"/>
                <a:gd name="connsiteX6" fmla="*/ 95665 w 1506528"/>
                <a:gd name="connsiteY6" fmla="*/ 956645 h 956645"/>
                <a:gd name="connsiteX7" fmla="*/ 0 w 1506528"/>
                <a:gd name="connsiteY7" fmla="*/ 860980 h 956645"/>
                <a:gd name="connsiteX8" fmla="*/ 0 w 1506528"/>
                <a:gd name="connsiteY8" fmla="*/ 95665 h 956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06528" h="956645">
                  <a:moveTo>
                    <a:pt x="0" y="95665"/>
                  </a:moveTo>
                  <a:cubicBezTo>
                    <a:pt x="0" y="42831"/>
                    <a:pt x="42831" y="0"/>
                    <a:pt x="95665" y="0"/>
                  </a:cubicBezTo>
                  <a:lnTo>
                    <a:pt x="1410864" y="0"/>
                  </a:lnTo>
                  <a:cubicBezTo>
                    <a:pt x="1463698" y="0"/>
                    <a:pt x="1506529" y="42831"/>
                    <a:pt x="1506529" y="95665"/>
                  </a:cubicBezTo>
                  <a:cubicBezTo>
                    <a:pt x="1506529" y="350770"/>
                    <a:pt x="1506528" y="605876"/>
                    <a:pt x="1506528" y="860981"/>
                  </a:cubicBezTo>
                  <a:cubicBezTo>
                    <a:pt x="1506528" y="913815"/>
                    <a:pt x="1463697" y="956646"/>
                    <a:pt x="1410863" y="956646"/>
                  </a:cubicBezTo>
                  <a:lnTo>
                    <a:pt x="95665" y="956645"/>
                  </a:lnTo>
                  <a:cubicBezTo>
                    <a:pt x="42831" y="956645"/>
                    <a:pt x="0" y="913814"/>
                    <a:pt x="0" y="860980"/>
                  </a:cubicBezTo>
                  <a:lnTo>
                    <a:pt x="0" y="95665"/>
                  </a:lnTo>
                  <a:close/>
                </a:path>
              </a:pathLst>
            </a:custGeom>
          </p:spPr>
          <p:style>
            <a:lnRef idx="1">
              <a:schemeClr val="accent2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2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04219" tIns="104219" rIns="104219" bIns="104219" numCol="1" spcCol="1270" anchor="ctr" anchorCtr="0">
              <a:noAutofit/>
            </a:bodyPr>
            <a:lstStyle/>
            <a:p>
              <a:pPr lvl="0" algn="ctr" defTabSz="889000">
                <a:lnSpc>
                  <a:spcPct val="15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000" kern="12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思华集团</a:t>
              </a:r>
              <a:endParaRPr lang="zh-CN" altLang="en-US" sz="2000" kern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Rounded Rectangle 20"/>
            <p:cNvSpPr/>
            <p:nvPr/>
          </p:nvSpPr>
          <p:spPr>
            <a:xfrm>
              <a:off x="555443" y="2406070"/>
              <a:ext cx="1506528" cy="956645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shade val="80000"/>
                <a:hueOff val="0"/>
                <a:satOff val="0"/>
                <a:lumOff val="0"/>
                <a:alphaOff val="0"/>
              </a:schemeClr>
            </a:fillRef>
            <a:effectRef idx="3">
              <a:schemeClr val="accent2">
                <a:shade val="8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2" name="Freeform 21"/>
            <p:cNvSpPr/>
            <p:nvPr/>
          </p:nvSpPr>
          <p:spPr>
            <a:xfrm>
              <a:off x="722835" y="2565092"/>
              <a:ext cx="1506528" cy="956645"/>
            </a:xfrm>
            <a:custGeom>
              <a:avLst/>
              <a:gdLst>
                <a:gd name="connsiteX0" fmla="*/ 0 w 1506528"/>
                <a:gd name="connsiteY0" fmla="*/ 95665 h 956645"/>
                <a:gd name="connsiteX1" fmla="*/ 95665 w 1506528"/>
                <a:gd name="connsiteY1" fmla="*/ 0 h 956645"/>
                <a:gd name="connsiteX2" fmla="*/ 1410864 w 1506528"/>
                <a:gd name="connsiteY2" fmla="*/ 0 h 956645"/>
                <a:gd name="connsiteX3" fmla="*/ 1506529 w 1506528"/>
                <a:gd name="connsiteY3" fmla="*/ 95665 h 956645"/>
                <a:gd name="connsiteX4" fmla="*/ 1506528 w 1506528"/>
                <a:gd name="connsiteY4" fmla="*/ 860981 h 956645"/>
                <a:gd name="connsiteX5" fmla="*/ 1410863 w 1506528"/>
                <a:gd name="connsiteY5" fmla="*/ 956646 h 956645"/>
                <a:gd name="connsiteX6" fmla="*/ 95665 w 1506528"/>
                <a:gd name="connsiteY6" fmla="*/ 956645 h 956645"/>
                <a:gd name="connsiteX7" fmla="*/ 0 w 1506528"/>
                <a:gd name="connsiteY7" fmla="*/ 860980 h 956645"/>
                <a:gd name="connsiteX8" fmla="*/ 0 w 1506528"/>
                <a:gd name="connsiteY8" fmla="*/ 95665 h 956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06528" h="956645">
                  <a:moveTo>
                    <a:pt x="0" y="95665"/>
                  </a:moveTo>
                  <a:cubicBezTo>
                    <a:pt x="0" y="42831"/>
                    <a:pt x="42831" y="0"/>
                    <a:pt x="95665" y="0"/>
                  </a:cubicBezTo>
                  <a:lnTo>
                    <a:pt x="1410864" y="0"/>
                  </a:lnTo>
                  <a:cubicBezTo>
                    <a:pt x="1463698" y="0"/>
                    <a:pt x="1506529" y="42831"/>
                    <a:pt x="1506529" y="95665"/>
                  </a:cubicBezTo>
                  <a:cubicBezTo>
                    <a:pt x="1506529" y="350770"/>
                    <a:pt x="1506528" y="605876"/>
                    <a:pt x="1506528" y="860981"/>
                  </a:cubicBezTo>
                  <a:cubicBezTo>
                    <a:pt x="1506528" y="913815"/>
                    <a:pt x="1463697" y="956646"/>
                    <a:pt x="1410863" y="956646"/>
                  </a:cubicBezTo>
                  <a:lnTo>
                    <a:pt x="95665" y="956645"/>
                  </a:lnTo>
                  <a:cubicBezTo>
                    <a:pt x="42831" y="956645"/>
                    <a:pt x="0" y="913814"/>
                    <a:pt x="0" y="860980"/>
                  </a:cubicBezTo>
                  <a:lnTo>
                    <a:pt x="0" y="95665"/>
                  </a:lnTo>
                  <a:close/>
                </a:path>
              </a:pathLst>
            </a:custGeom>
          </p:spPr>
          <p:style>
            <a:lnRef idx="1">
              <a:schemeClr val="accent2">
                <a:tint val="9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2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3739" tIns="73739" rIns="73739" bIns="73739" numCol="1" spcCol="1270" anchor="ctr" anchorCtr="0">
              <a:noAutofit/>
            </a:bodyPr>
            <a:lstStyle/>
            <a:p>
              <a:pPr lvl="0" algn="ctr" defTabSz="533400">
                <a:lnSpc>
                  <a:spcPct val="15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1200" kern="120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上海思华科技</a:t>
              </a:r>
              <a:endParaRPr lang="en-US" altLang="zh-CN" sz="1200" kern="1200" dirty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lvl="0" algn="ctr" defTabSz="533400">
                <a:lnSpc>
                  <a:spcPct val="15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1200" kern="12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股份有限公司</a:t>
              </a:r>
              <a:endParaRPr lang="zh-CN" altLang="en-US" sz="1200" kern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" name="Rounded Rectangle 22"/>
            <p:cNvSpPr/>
            <p:nvPr/>
          </p:nvSpPr>
          <p:spPr>
            <a:xfrm>
              <a:off x="2396756" y="2406070"/>
              <a:ext cx="1506528" cy="956645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shade val="80000"/>
                <a:hueOff val="0"/>
                <a:satOff val="0"/>
                <a:lumOff val="0"/>
                <a:alphaOff val="0"/>
              </a:schemeClr>
            </a:fillRef>
            <a:effectRef idx="3">
              <a:schemeClr val="accent2">
                <a:shade val="8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4" name="Freeform 23"/>
            <p:cNvSpPr/>
            <p:nvPr/>
          </p:nvSpPr>
          <p:spPr>
            <a:xfrm>
              <a:off x="2564148" y="2565092"/>
              <a:ext cx="1506528" cy="956645"/>
            </a:xfrm>
            <a:custGeom>
              <a:avLst/>
              <a:gdLst>
                <a:gd name="connsiteX0" fmla="*/ 0 w 1506528"/>
                <a:gd name="connsiteY0" fmla="*/ 95665 h 956645"/>
                <a:gd name="connsiteX1" fmla="*/ 95665 w 1506528"/>
                <a:gd name="connsiteY1" fmla="*/ 0 h 956645"/>
                <a:gd name="connsiteX2" fmla="*/ 1410864 w 1506528"/>
                <a:gd name="connsiteY2" fmla="*/ 0 h 956645"/>
                <a:gd name="connsiteX3" fmla="*/ 1506529 w 1506528"/>
                <a:gd name="connsiteY3" fmla="*/ 95665 h 956645"/>
                <a:gd name="connsiteX4" fmla="*/ 1506528 w 1506528"/>
                <a:gd name="connsiteY4" fmla="*/ 860981 h 956645"/>
                <a:gd name="connsiteX5" fmla="*/ 1410863 w 1506528"/>
                <a:gd name="connsiteY5" fmla="*/ 956646 h 956645"/>
                <a:gd name="connsiteX6" fmla="*/ 95665 w 1506528"/>
                <a:gd name="connsiteY6" fmla="*/ 956645 h 956645"/>
                <a:gd name="connsiteX7" fmla="*/ 0 w 1506528"/>
                <a:gd name="connsiteY7" fmla="*/ 860980 h 956645"/>
                <a:gd name="connsiteX8" fmla="*/ 0 w 1506528"/>
                <a:gd name="connsiteY8" fmla="*/ 95665 h 956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06528" h="956645">
                  <a:moveTo>
                    <a:pt x="0" y="95665"/>
                  </a:moveTo>
                  <a:cubicBezTo>
                    <a:pt x="0" y="42831"/>
                    <a:pt x="42831" y="0"/>
                    <a:pt x="95665" y="0"/>
                  </a:cubicBezTo>
                  <a:lnTo>
                    <a:pt x="1410864" y="0"/>
                  </a:lnTo>
                  <a:cubicBezTo>
                    <a:pt x="1463698" y="0"/>
                    <a:pt x="1506529" y="42831"/>
                    <a:pt x="1506529" y="95665"/>
                  </a:cubicBezTo>
                  <a:cubicBezTo>
                    <a:pt x="1506529" y="350770"/>
                    <a:pt x="1506528" y="605876"/>
                    <a:pt x="1506528" y="860981"/>
                  </a:cubicBezTo>
                  <a:cubicBezTo>
                    <a:pt x="1506528" y="913815"/>
                    <a:pt x="1463697" y="956646"/>
                    <a:pt x="1410863" y="956646"/>
                  </a:cubicBezTo>
                  <a:lnTo>
                    <a:pt x="95665" y="956645"/>
                  </a:lnTo>
                  <a:cubicBezTo>
                    <a:pt x="42831" y="956645"/>
                    <a:pt x="0" y="913814"/>
                    <a:pt x="0" y="860980"/>
                  </a:cubicBezTo>
                  <a:lnTo>
                    <a:pt x="0" y="95665"/>
                  </a:lnTo>
                  <a:close/>
                </a:path>
              </a:pathLst>
            </a:custGeom>
          </p:spPr>
          <p:style>
            <a:lnRef idx="1">
              <a:schemeClr val="accent2">
                <a:tint val="9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2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3739" tIns="73739" rIns="73739" bIns="73739" numCol="1" spcCol="1270" anchor="ctr" anchorCtr="0">
              <a:noAutofit/>
            </a:bodyPr>
            <a:lstStyle/>
            <a:p>
              <a:pPr lvl="0" algn="ctr" defTabSz="533400">
                <a:lnSpc>
                  <a:spcPct val="15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1200" kern="12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西安思华</a:t>
              </a:r>
            </a:p>
            <a:p>
              <a:pPr lvl="0" algn="ctr" defTabSz="533400">
                <a:lnSpc>
                  <a:spcPct val="15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1200" kern="12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信息技术有限公司</a:t>
              </a:r>
              <a:endParaRPr lang="zh-CN" altLang="en-US" sz="1200" kern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" name="Rounded Rectangle 24"/>
            <p:cNvSpPr/>
            <p:nvPr/>
          </p:nvSpPr>
          <p:spPr>
            <a:xfrm>
              <a:off x="4238069" y="2406070"/>
              <a:ext cx="1506528" cy="956645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shade val="80000"/>
                <a:hueOff val="0"/>
                <a:satOff val="0"/>
                <a:lumOff val="0"/>
                <a:alphaOff val="0"/>
              </a:schemeClr>
            </a:fillRef>
            <a:effectRef idx="3">
              <a:schemeClr val="accent2">
                <a:shade val="8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6" name="Freeform 25"/>
            <p:cNvSpPr/>
            <p:nvPr/>
          </p:nvSpPr>
          <p:spPr>
            <a:xfrm>
              <a:off x="4405461" y="2565092"/>
              <a:ext cx="1506528" cy="956645"/>
            </a:xfrm>
            <a:custGeom>
              <a:avLst/>
              <a:gdLst>
                <a:gd name="connsiteX0" fmla="*/ 0 w 1506528"/>
                <a:gd name="connsiteY0" fmla="*/ 95665 h 956645"/>
                <a:gd name="connsiteX1" fmla="*/ 95665 w 1506528"/>
                <a:gd name="connsiteY1" fmla="*/ 0 h 956645"/>
                <a:gd name="connsiteX2" fmla="*/ 1410864 w 1506528"/>
                <a:gd name="connsiteY2" fmla="*/ 0 h 956645"/>
                <a:gd name="connsiteX3" fmla="*/ 1506529 w 1506528"/>
                <a:gd name="connsiteY3" fmla="*/ 95665 h 956645"/>
                <a:gd name="connsiteX4" fmla="*/ 1506528 w 1506528"/>
                <a:gd name="connsiteY4" fmla="*/ 860981 h 956645"/>
                <a:gd name="connsiteX5" fmla="*/ 1410863 w 1506528"/>
                <a:gd name="connsiteY5" fmla="*/ 956646 h 956645"/>
                <a:gd name="connsiteX6" fmla="*/ 95665 w 1506528"/>
                <a:gd name="connsiteY6" fmla="*/ 956645 h 956645"/>
                <a:gd name="connsiteX7" fmla="*/ 0 w 1506528"/>
                <a:gd name="connsiteY7" fmla="*/ 860980 h 956645"/>
                <a:gd name="connsiteX8" fmla="*/ 0 w 1506528"/>
                <a:gd name="connsiteY8" fmla="*/ 95665 h 956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06528" h="956645">
                  <a:moveTo>
                    <a:pt x="0" y="95665"/>
                  </a:moveTo>
                  <a:cubicBezTo>
                    <a:pt x="0" y="42831"/>
                    <a:pt x="42831" y="0"/>
                    <a:pt x="95665" y="0"/>
                  </a:cubicBezTo>
                  <a:lnTo>
                    <a:pt x="1410864" y="0"/>
                  </a:lnTo>
                  <a:cubicBezTo>
                    <a:pt x="1463698" y="0"/>
                    <a:pt x="1506529" y="42831"/>
                    <a:pt x="1506529" y="95665"/>
                  </a:cubicBezTo>
                  <a:cubicBezTo>
                    <a:pt x="1506529" y="350770"/>
                    <a:pt x="1506528" y="605876"/>
                    <a:pt x="1506528" y="860981"/>
                  </a:cubicBezTo>
                  <a:cubicBezTo>
                    <a:pt x="1506528" y="913815"/>
                    <a:pt x="1463697" y="956646"/>
                    <a:pt x="1410863" y="956646"/>
                  </a:cubicBezTo>
                  <a:lnTo>
                    <a:pt x="95665" y="956645"/>
                  </a:lnTo>
                  <a:cubicBezTo>
                    <a:pt x="42831" y="956645"/>
                    <a:pt x="0" y="913814"/>
                    <a:pt x="0" y="860980"/>
                  </a:cubicBezTo>
                  <a:lnTo>
                    <a:pt x="0" y="95665"/>
                  </a:lnTo>
                  <a:close/>
                </a:path>
              </a:pathLst>
            </a:custGeom>
          </p:spPr>
          <p:style>
            <a:lnRef idx="1">
              <a:schemeClr val="accent2">
                <a:tint val="9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2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3739" tIns="73739" rIns="73739" bIns="73739" numCol="1" spcCol="1270" anchor="ctr" anchorCtr="0">
              <a:noAutofit/>
            </a:bodyPr>
            <a:lstStyle/>
            <a:p>
              <a:pPr lvl="0" algn="ctr" defTabSz="533400">
                <a:lnSpc>
                  <a:spcPct val="150000"/>
                </a:lnSpc>
                <a:spcBef>
                  <a:spcPct val="0"/>
                </a:spcBef>
                <a:spcAft>
                  <a:spcPts val="0"/>
                </a:spcAft>
              </a:pPr>
              <a:r>
                <a:rPr lang="zh-CN" altLang="en-US" sz="1200" kern="12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思华美国</a:t>
              </a:r>
              <a:endParaRPr lang="en-US" altLang="zh-CN" sz="1200" kern="1200" dirty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lvl="0" algn="ctr" defTabSz="533400">
                <a:lnSpc>
                  <a:spcPct val="150000"/>
                </a:lnSpc>
                <a:spcBef>
                  <a:spcPct val="0"/>
                </a:spcBef>
                <a:spcAft>
                  <a:spcPts val="0"/>
                </a:spcAft>
              </a:pPr>
              <a:r>
                <a:rPr lang="zh-CN" altLang="en-US" sz="1200" kern="12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（硅谷）</a:t>
              </a:r>
            </a:p>
          </p:txBody>
        </p:sp>
        <p:sp>
          <p:nvSpPr>
            <p:cNvPr id="27" name="Rounded Rectangle 26"/>
            <p:cNvSpPr/>
            <p:nvPr/>
          </p:nvSpPr>
          <p:spPr>
            <a:xfrm>
              <a:off x="6079382" y="2406070"/>
              <a:ext cx="1506528" cy="956645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shade val="80000"/>
                <a:hueOff val="0"/>
                <a:satOff val="0"/>
                <a:lumOff val="0"/>
                <a:alphaOff val="0"/>
              </a:schemeClr>
            </a:fillRef>
            <a:effectRef idx="3">
              <a:schemeClr val="accent2">
                <a:shade val="8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8" name="Freeform 27"/>
            <p:cNvSpPr/>
            <p:nvPr/>
          </p:nvSpPr>
          <p:spPr>
            <a:xfrm>
              <a:off x="6246774" y="2565092"/>
              <a:ext cx="1506528" cy="956645"/>
            </a:xfrm>
            <a:custGeom>
              <a:avLst/>
              <a:gdLst>
                <a:gd name="connsiteX0" fmla="*/ 0 w 1506528"/>
                <a:gd name="connsiteY0" fmla="*/ 95665 h 956645"/>
                <a:gd name="connsiteX1" fmla="*/ 95665 w 1506528"/>
                <a:gd name="connsiteY1" fmla="*/ 0 h 956645"/>
                <a:gd name="connsiteX2" fmla="*/ 1410864 w 1506528"/>
                <a:gd name="connsiteY2" fmla="*/ 0 h 956645"/>
                <a:gd name="connsiteX3" fmla="*/ 1506529 w 1506528"/>
                <a:gd name="connsiteY3" fmla="*/ 95665 h 956645"/>
                <a:gd name="connsiteX4" fmla="*/ 1506528 w 1506528"/>
                <a:gd name="connsiteY4" fmla="*/ 860981 h 956645"/>
                <a:gd name="connsiteX5" fmla="*/ 1410863 w 1506528"/>
                <a:gd name="connsiteY5" fmla="*/ 956646 h 956645"/>
                <a:gd name="connsiteX6" fmla="*/ 95665 w 1506528"/>
                <a:gd name="connsiteY6" fmla="*/ 956645 h 956645"/>
                <a:gd name="connsiteX7" fmla="*/ 0 w 1506528"/>
                <a:gd name="connsiteY7" fmla="*/ 860980 h 956645"/>
                <a:gd name="connsiteX8" fmla="*/ 0 w 1506528"/>
                <a:gd name="connsiteY8" fmla="*/ 95665 h 956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06528" h="956645">
                  <a:moveTo>
                    <a:pt x="0" y="95665"/>
                  </a:moveTo>
                  <a:cubicBezTo>
                    <a:pt x="0" y="42831"/>
                    <a:pt x="42831" y="0"/>
                    <a:pt x="95665" y="0"/>
                  </a:cubicBezTo>
                  <a:lnTo>
                    <a:pt x="1410864" y="0"/>
                  </a:lnTo>
                  <a:cubicBezTo>
                    <a:pt x="1463698" y="0"/>
                    <a:pt x="1506529" y="42831"/>
                    <a:pt x="1506529" y="95665"/>
                  </a:cubicBezTo>
                  <a:cubicBezTo>
                    <a:pt x="1506529" y="350770"/>
                    <a:pt x="1506528" y="605876"/>
                    <a:pt x="1506528" y="860981"/>
                  </a:cubicBezTo>
                  <a:cubicBezTo>
                    <a:pt x="1506528" y="913815"/>
                    <a:pt x="1463697" y="956646"/>
                    <a:pt x="1410863" y="956646"/>
                  </a:cubicBezTo>
                  <a:lnTo>
                    <a:pt x="95665" y="956645"/>
                  </a:lnTo>
                  <a:cubicBezTo>
                    <a:pt x="42831" y="956645"/>
                    <a:pt x="0" y="913814"/>
                    <a:pt x="0" y="860980"/>
                  </a:cubicBezTo>
                  <a:lnTo>
                    <a:pt x="0" y="95665"/>
                  </a:lnTo>
                  <a:close/>
                </a:path>
              </a:pathLst>
            </a:custGeom>
          </p:spPr>
          <p:style>
            <a:lnRef idx="1">
              <a:schemeClr val="accent2">
                <a:tint val="9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2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3739" tIns="73739" rIns="73739" bIns="73739" numCol="1" spcCol="1270" anchor="ctr" anchorCtr="0">
              <a:noAutofit/>
            </a:bodyPr>
            <a:lstStyle/>
            <a:p>
              <a:pPr lvl="0" algn="ctr" defTabSz="533400">
                <a:lnSpc>
                  <a:spcPct val="15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1200" kern="12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上海凯</a:t>
              </a:r>
              <a:r>
                <a:rPr lang="zh-CN" altLang="en-US" sz="1200" kern="120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翔信息</a:t>
              </a:r>
              <a:endParaRPr lang="en-US" altLang="zh-CN" sz="1200" kern="120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lvl="0" algn="ctr" defTabSz="533400">
                <a:lnSpc>
                  <a:spcPct val="15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1200" kern="120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科技有限公司</a:t>
              </a:r>
              <a:endParaRPr lang="zh-CN" altLang="en-US" sz="1200" kern="1200" dirty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" name="Rounded Rectangle 28"/>
            <p:cNvSpPr/>
            <p:nvPr/>
          </p:nvSpPr>
          <p:spPr>
            <a:xfrm>
              <a:off x="7920694" y="2406070"/>
              <a:ext cx="1506528" cy="956645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shade val="80000"/>
                <a:hueOff val="0"/>
                <a:satOff val="0"/>
                <a:lumOff val="0"/>
                <a:alphaOff val="0"/>
              </a:schemeClr>
            </a:fillRef>
            <a:effectRef idx="3">
              <a:schemeClr val="accent2">
                <a:shade val="8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0" name="Freeform 29"/>
            <p:cNvSpPr/>
            <p:nvPr/>
          </p:nvSpPr>
          <p:spPr>
            <a:xfrm>
              <a:off x="8088086" y="2565092"/>
              <a:ext cx="1506528" cy="956645"/>
            </a:xfrm>
            <a:custGeom>
              <a:avLst/>
              <a:gdLst>
                <a:gd name="connsiteX0" fmla="*/ 0 w 1506528"/>
                <a:gd name="connsiteY0" fmla="*/ 95665 h 956645"/>
                <a:gd name="connsiteX1" fmla="*/ 95665 w 1506528"/>
                <a:gd name="connsiteY1" fmla="*/ 0 h 956645"/>
                <a:gd name="connsiteX2" fmla="*/ 1410864 w 1506528"/>
                <a:gd name="connsiteY2" fmla="*/ 0 h 956645"/>
                <a:gd name="connsiteX3" fmla="*/ 1506529 w 1506528"/>
                <a:gd name="connsiteY3" fmla="*/ 95665 h 956645"/>
                <a:gd name="connsiteX4" fmla="*/ 1506528 w 1506528"/>
                <a:gd name="connsiteY4" fmla="*/ 860981 h 956645"/>
                <a:gd name="connsiteX5" fmla="*/ 1410863 w 1506528"/>
                <a:gd name="connsiteY5" fmla="*/ 956646 h 956645"/>
                <a:gd name="connsiteX6" fmla="*/ 95665 w 1506528"/>
                <a:gd name="connsiteY6" fmla="*/ 956645 h 956645"/>
                <a:gd name="connsiteX7" fmla="*/ 0 w 1506528"/>
                <a:gd name="connsiteY7" fmla="*/ 860980 h 956645"/>
                <a:gd name="connsiteX8" fmla="*/ 0 w 1506528"/>
                <a:gd name="connsiteY8" fmla="*/ 95665 h 956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06528" h="956645">
                  <a:moveTo>
                    <a:pt x="0" y="95665"/>
                  </a:moveTo>
                  <a:cubicBezTo>
                    <a:pt x="0" y="42831"/>
                    <a:pt x="42831" y="0"/>
                    <a:pt x="95665" y="0"/>
                  </a:cubicBezTo>
                  <a:lnTo>
                    <a:pt x="1410864" y="0"/>
                  </a:lnTo>
                  <a:cubicBezTo>
                    <a:pt x="1463698" y="0"/>
                    <a:pt x="1506529" y="42831"/>
                    <a:pt x="1506529" y="95665"/>
                  </a:cubicBezTo>
                  <a:cubicBezTo>
                    <a:pt x="1506529" y="350770"/>
                    <a:pt x="1506528" y="605876"/>
                    <a:pt x="1506528" y="860981"/>
                  </a:cubicBezTo>
                  <a:cubicBezTo>
                    <a:pt x="1506528" y="913815"/>
                    <a:pt x="1463697" y="956646"/>
                    <a:pt x="1410863" y="956646"/>
                  </a:cubicBezTo>
                  <a:lnTo>
                    <a:pt x="95665" y="956645"/>
                  </a:lnTo>
                  <a:cubicBezTo>
                    <a:pt x="42831" y="956645"/>
                    <a:pt x="0" y="913814"/>
                    <a:pt x="0" y="860980"/>
                  </a:cubicBezTo>
                  <a:lnTo>
                    <a:pt x="0" y="95665"/>
                  </a:lnTo>
                  <a:close/>
                </a:path>
              </a:pathLst>
            </a:custGeom>
          </p:spPr>
          <p:style>
            <a:lnRef idx="1">
              <a:schemeClr val="accent2">
                <a:tint val="9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2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3739" tIns="73739" rIns="73739" bIns="73739" numCol="1" spcCol="1270" anchor="ctr" anchorCtr="0">
              <a:noAutofit/>
            </a:bodyPr>
            <a:lstStyle/>
            <a:p>
              <a:pPr lvl="0" algn="ctr" defTabSz="533400">
                <a:lnSpc>
                  <a:spcPct val="15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1200" b="0" i="0" kern="12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上海逸迅信息</a:t>
              </a:r>
              <a:endParaRPr lang="en-US" altLang="zh-CN" sz="1200" b="0" i="0" kern="1200" dirty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lvl="0" algn="ctr" defTabSz="533400">
                <a:lnSpc>
                  <a:spcPct val="15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1200" b="0" i="0" kern="12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科技有限公司</a:t>
              </a:r>
              <a:endParaRPr lang="zh-CN" altLang="en-US" sz="1200" kern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" name="Rounded Rectangle 30"/>
            <p:cNvSpPr/>
            <p:nvPr/>
          </p:nvSpPr>
          <p:spPr>
            <a:xfrm>
              <a:off x="9762007" y="2406070"/>
              <a:ext cx="1506528" cy="956645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shade val="80000"/>
                <a:hueOff val="0"/>
                <a:satOff val="0"/>
                <a:lumOff val="0"/>
                <a:alphaOff val="0"/>
              </a:schemeClr>
            </a:fillRef>
            <a:effectRef idx="3">
              <a:schemeClr val="accent2">
                <a:shade val="8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2" name="Freeform 31"/>
            <p:cNvSpPr/>
            <p:nvPr/>
          </p:nvSpPr>
          <p:spPr>
            <a:xfrm>
              <a:off x="9929399" y="2565092"/>
              <a:ext cx="1506528" cy="956645"/>
            </a:xfrm>
            <a:custGeom>
              <a:avLst/>
              <a:gdLst>
                <a:gd name="connsiteX0" fmla="*/ 0 w 1506528"/>
                <a:gd name="connsiteY0" fmla="*/ 95665 h 956645"/>
                <a:gd name="connsiteX1" fmla="*/ 95665 w 1506528"/>
                <a:gd name="connsiteY1" fmla="*/ 0 h 956645"/>
                <a:gd name="connsiteX2" fmla="*/ 1410864 w 1506528"/>
                <a:gd name="connsiteY2" fmla="*/ 0 h 956645"/>
                <a:gd name="connsiteX3" fmla="*/ 1506529 w 1506528"/>
                <a:gd name="connsiteY3" fmla="*/ 95665 h 956645"/>
                <a:gd name="connsiteX4" fmla="*/ 1506528 w 1506528"/>
                <a:gd name="connsiteY4" fmla="*/ 860981 h 956645"/>
                <a:gd name="connsiteX5" fmla="*/ 1410863 w 1506528"/>
                <a:gd name="connsiteY5" fmla="*/ 956646 h 956645"/>
                <a:gd name="connsiteX6" fmla="*/ 95665 w 1506528"/>
                <a:gd name="connsiteY6" fmla="*/ 956645 h 956645"/>
                <a:gd name="connsiteX7" fmla="*/ 0 w 1506528"/>
                <a:gd name="connsiteY7" fmla="*/ 860980 h 956645"/>
                <a:gd name="connsiteX8" fmla="*/ 0 w 1506528"/>
                <a:gd name="connsiteY8" fmla="*/ 95665 h 956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06528" h="956645">
                  <a:moveTo>
                    <a:pt x="0" y="95665"/>
                  </a:moveTo>
                  <a:cubicBezTo>
                    <a:pt x="0" y="42831"/>
                    <a:pt x="42831" y="0"/>
                    <a:pt x="95665" y="0"/>
                  </a:cubicBezTo>
                  <a:lnTo>
                    <a:pt x="1410864" y="0"/>
                  </a:lnTo>
                  <a:cubicBezTo>
                    <a:pt x="1463698" y="0"/>
                    <a:pt x="1506529" y="42831"/>
                    <a:pt x="1506529" y="95665"/>
                  </a:cubicBezTo>
                  <a:cubicBezTo>
                    <a:pt x="1506529" y="350770"/>
                    <a:pt x="1506528" y="605876"/>
                    <a:pt x="1506528" y="860981"/>
                  </a:cubicBezTo>
                  <a:cubicBezTo>
                    <a:pt x="1506528" y="913815"/>
                    <a:pt x="1463697" y="956646"/>
                    <a:pt x="1410863" y="956646"/>
                  </a:cubicBezTo>
                  <a:lnTo>
                    <a:pt x="95665" y="956645"/>
                  </a:lnTo>
                  <a:cubicBezTo>
                    <a:pt x="42831" y="956645"/>
                    <a:pt x="0" y="913814"/>
                    <a:pt x="0" y="860980"/>
                  </a:cubicBezTo>
                  <a:lnTo>
                    <a:pt x="0" y="95665"/>
                  </a:lnTo>
                  <a:close/>
                </a:path>
              </a:pathLst>
            </a:custGeom>
          </p:spPr>
          <p:style>
            <a:lnRef idx="1">
              <a:schemeClr val="accent2">
                <a:tint val="9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2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3739" tIns="73739" rIns="73739" bIns="73739" numCol="1" spcCol="1270" anchor="ctr" anchorCtr="0">
              <a:noAutofit/>
            </a:bodyPr>
            <a:lstStyle/>
            <a:p>
              <a:pPr lvl="0" algn="ctr" defTabSz="533400">
                <a:lnSpc>
                  <a:spcPct val="15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1200" kern="12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上海启迈信息</a:t>
              </a:r>
              <a:endParaRPr lang="en-US" altLang="zh-CN" sz="1200" kern="1200" dirty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lvl="0" algn="ctr" defTabSz="533400">
                <a:lnSpc>
                  <a:spcPct val="15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1200" kern="12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科技有限公司</a:t>
              </a:r>
              <a:endParaRPr lang="zh-CN" altLang="en-US" sz="1200" kern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6" name="圆角矩形 11"/>
          <p:cNvSpPr/>
          <p:nvPr/>
        </p:nvSpPr>
        <p:spPr>
          <a:xfrm>
            <a:off x="698747" y="3734852"/>
            <a:ext cx="1534718" cy="1398488"/>
          </a:xfrm>
          <a:prstGeom prst="roundRect">
            <a:avLst>
              <a:gd name="adj" fmla="val 5238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zh-CN" altLang="en-US" sz="1200" b="1" dirty="0">
                <a:solidFill>
                  <a:srgbClr val="6C020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公司产品：</a:t>
            </a:r>
          </a:p>
          <a:p>
            <a:pPr algn="just"/>
            <a:endParaRPr lang="en-US" altLang="zh-CN" sz="1000" dirty="0">
              <a:solidFill>
                <a:srgbClr val="6C020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000" dirty="0">
                <a:solidFill>
                  <a:srgbClr val="6C020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互动媒体软件</a:t>
            </a:r>
            <a:endParaRPr lang="en-US" altLang="zh-CN" sz="1000" dirty="0">
              <a:solidFill>
                <a:srgbClr val="6C020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000" dirty="0">
                <a:solidFill>
                  <a:srgbClr val="6C020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云平台软件及方案</a:t>
            </a:r>
            <a:endParaRPr lang="en-US" altLang="zh-CN" sz="1000" dirty="0">
              <a:solidFill>
                <a:srgbClr val="6C020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000" dirty="0">
                <a:solidFill>
                  <a:srgbClr val="6C020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虚拟桌面软件</a:t>
            </a:r>
            <a:endParaRPr lang="en-US" altLang="zh-CN" sz="1000" dirty="0">
              <a:solidFill>
                <a:srgbClr val="6C020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圆角矩形 12"/>
          <p:cNvSpPr/>
          <p:nvPr/>
        </p:nvSpPr>
        <p:spPr>
          <a:xfrm>
            <a:off x="4317357" y="3723164"/>
            <a:ext cx="1594838" cy="1398488"/>
          </a:xfrm>
          <a:prstGeom prst="roundRect">
            <a:avLst>
              <a:gd name="adj" fmla="val 5238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zh-CN" altLang="en-US" sz="1200" b="1" dirty="0" smtClean="0">
                <a:solidFill>
                  <a:srgbClr val="6C020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公司定位：</a:t>
            </a:r>
            <a:endParaRPr lang="zh-CN" altLang="en-US" sz="1200" b="1" dirty="0">
              <a:solidFill>
                <a:srgbClr val="6C020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/>
            <a:endParaRPr lang="en-US" altLang="zh-CN" sz="1000" dirty="0">
              <a:solidFill>
                <a:srgbClr val="6C020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000" dirty="0">
                <a:solidFill>
                  <a:srgbClr val="6C020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DPDK</a:t>
            </a:r>
            <a:r>
              <a:rPr lang="zh-CN" altLang="en-US" sz="1000" dirty="0">
                <a:solidFill>
                  <a:srgbClr val="6C020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用户态</a:t>
            </a:r>
            <a:r>
              <a:rPr lang="en-US" altLang="zh-CN" sz="1000" dirty="0">
                <a:solidFill>
                  <a:srgbClr val="6C020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TCP</a:t>
            </a:r>
            <a:r>
              <a:rPr lang="zh-CN" altLang="en-US" sz="1000" dirty="0">
                <a:solidFill>
                  <a:srgbClr val="6C020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协议栈</a:t>
            </a:r>
          </a:p>
          <a:p>
            <a:pPr algn="just">
              <a:lnSpc>
                <a:spcPct val="150000"/>
              </a:lnSpc>
            </a:pPr>
            <a:r>
              <a:rPr lang="en-US" altLang="zh-CN" sz="1000" dirty="0">
                <a:solidFill>
                  <a:srgbClr val="6C020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Docker</a:t>
            </a:r>
            <a:r>
              <a:rPr lang="zh-CN" altLang="en-US" sz="1000" dirty="0">
                <a:solidFill>
                  <a:srgbClr val="6C020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集成系统软件</a:t>
            </a:r>
            <a:endParaRPr lang="en-US" altLang="zh-CN" sz="1000" dirty="0">
              <a:solidFill>
                <a:srgbClr val="6C020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000" dirty="0">
                <a:solidFill>
                  <a:srgbClr val="6C020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其他新技术追踪和引入</a:t>
            </a:r>
            <a:endParaRPr lang="en-US" altLang="zh-CN" sz="1000" dirty="0">
              <a:solidFill>
                <a:srgbClr val="6C020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圆角矩形 13"/>
          <p:cNvSpPr/>
          <p:nvPr/>
        </p:nvSpPr>
        <p:spPr>
          <a:xfrm>
            <a:off x="6227179" y="3734852"/>
            <a:ext cx="1551008" cy="1398488"/>
          </a:xfrm>
          <a:prstGeom prst="roundRect">
            <a:avLst>
              <a:gd name="adj" fmla="val 5238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zh-CN" altLang="en-US" sz="1200" b="1" dirty="0" smtClean="0">
                <a:solidFill>
                  <a:srgbClr val="6C020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公司定位：</a:t>
            </a:r>
            <a:endParaRPr lang="zh-CN" altLang="en-US" sz="1200" b="1" dirty="0">
              <a:solidFill>
                <a:srgbClr val="6C020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/>
            <a:endParaRPr lang="en-US" altLang="zh-CN" sz="1000" dirty="0">
              <a:solidFill>
                <a:srgbClr val="6C020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000" dirty="0">
                <a:solidFill>
                  <a:srgbClr val="6C020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集群存储 </a:t>
            </a:r>
            <a:r>
              <a:rPr lang="en-US" altLang="zh-CN" sz="1000" dirty="0" err="1">
                <a:solidFill>
                  <a:srgbClr val="6C020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Megabric</a:t>
            </a:r>
            <a:endParaRPr lang="en-US" altLang="zh-CN" sz="1000" dirty="0">
              <a:solidFill>
                <a:srgbClr val="6C020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000" dirty="0">
                <a:solidFill>
                  <a:srgbClr val="6C020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超融合存储 </a:t>
            </a:r>
            <a:r>
              <a:rPr lang="en-US" altLang="zh-CN" sz="1000" dirty="0">
                <a:solidFill>
                  <a:srgbClr val="6C020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Express IO</a:t>
            </a:r>
          </a:p>
          <a:p>
            <a:pPr algn="just">
              <a:lnSpc>
                <a:spcPct val="150000"/>
              </a:lnSpc>
            </a:pPr>
            <a:r>
              <a:rPr lang="zh-CN" altLang="en-US" sz="1000" dirty="0">
                <a:solidFill>
                  <a:srgbClr val="6C020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应用交付 </a:t>
            </a:r>
            <a:r>
              <a:rPr lang="en-US" altLang="zh-CN" sz="1000" dirty="0" err="1">
                <a:solidFill>
                  <a:srgbClr val="6C020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NeuADC</a:t>
            </a:r>
            <a:endParaRPr lang="en-US" altLang="zh-CN" sz="1000" dirty="0">
              <a:solidFill>
                <a:srgbClr val="6C020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000" dirty="0">
                <a:solidFill>
                  <a:srgbClr val="6C020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服务器 </a:t>
            </a:r>
            <a:r>
              <a:rPr lang="en-US" altLang="zh-CN" sz="1000" dirty="0" err="1">
                <a:solidFill>
                  <a:srgbClr val="6C020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NeuServer</a:t>
            </a:r>
            <a:endParaRPr lang="zh-CN" altLang="en-US" sz="1000" dirty="0">
              <a:solidFill>
                <a:srgbClr val="6C020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圆角矩形 14"/>
          <p:cNvSpPr/>
          <p:nvPr/>
        </p:nvSpPr>
        <p:spPr>
          <a:xfrm>
            <a:off x="9988950" y="3738509"/>
            <a:ext cx="1486569" cy="1398488"/>
          </a:xfrm>
          <a:prstGeom prst="roundRect">
            <a:avLst>
              <a:gd name="adj" fmla="val 5238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zh-CN" altLang="en-US" sz="1200" b="1" smtClean="0">
                <a:solidFill>
                  <a:srgbClr val="6C020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公司定位：</a:t>
            </a:r>
            <a:endParaRPr lang="zh-CN" altLang="en-US" sz="1200" b="1" dirty="0">
              <a:solidFill>
                <a:srgbClr val="6C020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/>
            <a:endParaRPr lang="en-US" altLang="zh-CN" sz="1000" dirty="0">
              <a:solidFill>
                <a:srgbClr val="6C020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000" dirty="0">
                <a:solidFill>
                  <a:srgbClr val="6C020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渠道代理商</a:t>
            </a:r>
            <a:endParaRPr lang="en-US" altLang="zh-CN" sz="1000" dirty="0">
              <a:solidFill>
                <a:srgbClr val="6C020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标题 1"/>
          <p:cNvSpPr txBox="1">
            <a:spLocks/>
          </p:cNvSpPr>
          <p:nvPr/>
        </p:nvSpPr>
        <p:spPr>
          <a:xfrm>
            <a:off x="3687980" y="5742785"/>
            <a:ext cx="4855579" cy="4534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2700" dirty="0" smtClean="0"/>
              <a:t>集聚全球智慧，本地专业服务！</a:t>
            </a:r>
            <a:endParaRPr lang="zh-CN" altLang="en-US" sz="2700" dirty="0"/>
          </a:p>
        </p:txBody>
      </p:sp>
      <p:sp>
        <p:nvSpPr>
          <p:cNvPr id="11" name="圆角矩形 18"/>
          <p:cNvSpPr/>
          <p:nvPr/>
        </p:nvSpPr>
        <p:spPr>
          <a:xfrm>
            <a:off x="8125426" y="3734852"/>
            <a:ext cx="1516285" cy="1398488"/>
          </a:xfrm>
          <a:prstGeom prst="roundRect">
            <a:avLst>
              <a:gd name="adj" fmla="val 5238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zh-CN" altLang="en-US" sz="1200" b="1" dirty="0" smtClean="0">
                <a:solidFill>
                  <a:srgbClr val="6C020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公司定位：</a:t>
            </a:r>
            <a:endParaRPr lang="zh-CN" altLang="en-US" sz="1200" b="1" dirty="0">
              <a:solidFill>
                <a:srgbClr val="6C020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/>
            <a:endParaRPr lang="en-US" altLang="zh-CN" sz="1000" dirty="0">
              <a:solidFill>
                <a:srgbClr val="6C020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000" dirty="0">
                <a:solidFill>
                  <a:srgbClr val="6C020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大数据软件发行版</a:t>
            </a:r>
            <a:endParaRPr lang="en-US" altLang="zh-CN" sz="1000" dirty="0">
              <a:solidFill>
                <a:srgbClr val="6C020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000" dirty="0">
                <a:solidFill>
                  <a:srgbClr val="6C020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行业软件定制</a:t>
            </a:r>
            <a:endParaRPr lang="en-US" altLang="zh-CN" sz="1000" dirty="0">
              <a:solidFill>
                <a:srgbClr val="6C020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000" dirty="0">
                <a:solidFill>
                  <a:srgbClr val="6C020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大数据项目交付</a:t>
            </a:r>
          </a:p>
        </p:txBody>
      </p:sp>
      <p:sp>
        <p:nvSpPr>
          <p:cNvPr id="13" name="圆角矩形 11"/>
          <p:cNvSpPr/>
          <p:nvPr/>
        </p:nvSpPr>
        <p:spPr>
          <a:xfrm>
            <a:off x="2548449" y="3723164"/>
            <a:ext cx="1534718" cy="1398487"/>
          </a:xfrm>
          <a:prstGeom prst="roundRect">
            <a:avLst>
              <a:gd name="adj" fmla="val 5238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zh-CN" altLang="en-US" sz="1200" b="1" dirty="0" smtClean="0">
                <a:solidFill>
                  <a:srgbClr val="6C020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公司定位：</a:t>
            </a:r>
            <a:endParaRPr lang="zh-CN" altLang="en-US" sz="1200" b="1" dirty="0">
              <a:solidFill>
                <a:srgbClr val="6C020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/>
            <a:endParaRPr lang="en-US" altLang="zh-CN" sz="1000" dirty="0">
              <a:solidFill>
                <a:srgbClr val="6C020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000" dirty="0" smtClean="0">
                <a:solidFill>
                  <a:srgbClr val="6C020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云计算产品研发团队</a:t>
            </a:r>
            <a:endParaRPr lang="en-US" altLang="zh-CN" sz="1000" dirty="0" smtClean="0">
              <a:solidFill>
                <a:srgbClr val="6C020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000" dirty="0" smtClean="0">
                <a:solidFill>
                  <a:srgbClr val="6C020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互动媒体软件研发团队</a:t>
            </a:r>
            <a:endParaRPr lang="en-US" altLang="zh-CN" sz="1000" dirty="0" smtClean="0">
              <a:solidFill>
                <a:srgbClr val="6C020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000" dirty="0" smtClean="0">
                <a:solidFill>
                  <a:srgbClr val="6C020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室内定位产品研发团队</a:t>
            </a:r>
            <a:endParaRPr lang="en-US" altLang="zh-CN" sz="1000" dirty="0">
              <a:solidFill>
                <a:srgbClr val="6C020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90570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3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z="2800" dirty="0"/>
              <a:t>企业荣誉</a:t>
            </a:r>
          </a:p>
        </p:txBody>
      </p:sp>
      <p:sp>
        <p:nvSpPr>
          <p:cNvPr id="12" name="矩形 1"/>
          <p:cNvSpPr/>
          <p:nvPr/>
        </p:nvSpPr>
        <p:spPr>
          <a:xfrm>
            <a:off x="1783648" y="2321765"/>
            <a:ext cx="6096000" cy="107721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1600" dirty="0" smtClean="0">
                <a:solidFill>
                  <a:srgbClr val="6C020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思华科技拥有</a:t>
            </a:r>
            <a:r>
              <a:rPr lang="en-US" altLang="zh-CN" sz="1600" dirty="0">
                <a:solidFill>
                  <a:srgbClr val="6C020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13</a:t>
            </a:r>
            <a:r>
              <a:rPr lang="zh-CN" altLang="en-US" sz="1600" dirty="0">
                <a:solidFill>
                  <a:srgbClr val="6C020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项发明专利</a:t>
            </a:r>
            <a:r>
              <a:rPr lang="zh-CN" altLang="en-US" sz="1600" dirty="0" smtClean="0">
                <a:solidFill>
                  <a:srgbClr val="6C020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 dirty="0" smtClean="0">
                <a:solidFill>
                  <a:srgbClr val="6C020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104</a:t>
            </a:r>
            <a:r>
              <a:rPr lang="zh-CN" altLang="en-US" sz="1600" dirty="0" smtClean="0">
                <a:solidFill>
                  <a:srgbClr val="6C020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</a:t>
            </a:r>
            <a:r>
              <a:rPr lang="zh-CN" altLang="en-US" sz="1600" dirty="0">
                <a:solidFill>
                  <a:srgbClr val="6C020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软件著作权、</a:t>
            </a:r>
            <a:r>
              <a:rPr lang="en-US" altLang="zh-CN" sz="1600" dirty="0">
                <a:solidFill>
                  <a:srgbClr val="6C020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42</a:t>
            </a:r>
            <a:r>
              <a:rPr lang="zh-CN" altLang="en-US" sz="1600" dirty="0">
                <a:solidFill>
                  <a:srgbClr val="6C020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项软件产品登记证书，并荣获 包括“中国高科技高成长</a:t>
            </a:r>
            <a:r>
              <a:rPr lang="en-US" altLang="zh-CN" sz="1600" dirty="0">
                <a:solidFill>
                  <a:srgbClr val="6C020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</a:t>
            </a:r>
            <a:r>
              <a:rPr lang="zh-CN" altLang="en-US" sz="1600" dirty="0">
                <a:solidFill>
                  <a:srgbClr val="6C020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强”、“</a:t>
            </a:r>
            <a:r>
              <a:rPr lang="en-US" altLang="zh-CN" sz="1600" dirty="0">
                <a:solidFill>
                  <a:srgbClr val="6C020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2010</a:t>
            </a:r>
            <a:r>
              <a:rPr lang="zh-CN" altLang="en-US" sz="1600" dirty="0">
                <a:solidFill>
                  <a:srgbClr val="6C020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年度上海市明星软件企业”、“国家规划布局内重点软件企业”在内的数十项</a:t>
            </a:r>
            <a:r>
              <a:rPr lang="zh-CN" altLang="en-US" sz="1600" dirty="0" smtClean="0">
                <a:solidFill>
                  <a:srgbClr val="6C020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荣誉。公司先后通过</a:t>
            </a:r>
            <a:r>
              <a:rPr lang="en-US" altLang="zh-CN" sz="1600" dirty="0" smtClean="0">
                <a:solidFill>
                  <a:srgbClr val="6C020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ISO9001</a:t>
            </a:r>
            <a:r>
              <a:rPr lang="zh-CN" altLang="en-US" sz="1600" dirty="0" smtClean="0">
                <a:solidFill>
                  <a:srgbClr val="6C020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1600" dirty="0" smtClean="0">
                <a:solidFill>
                  <a:srgbClr val="6C020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CMM3</a:t>
            </a:r>
            <a:r>
              <a:rPr lang="zh-CN" altLang="en-US" sz="1600" dirty="0" smtClean="0">
                <a:solidFill>
                  <a:srgbClr val="6C020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认证。 </a:t>
            </a:r>
            <a:endParaRPr lang="en-US" altLang="zh-CN" sz="1600" dirty="0" smtClean="0">
              <a:solidFill>
                <a:srgbClr val="6C020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3" name="图片 2"/>
          <p:cNvPicPr>
            <a:picLocks noChangeAspect="1"/>
          </p:cNvPicPr>
          <p:nvPr/>
        </p:nvPicPr>
        <p:blipFill rotWithShape="1"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7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r="52316"/>
          <a:stretch/>
        </p:blipFill>
        <p:spPr>
          <a:xfrm>
            <a:off x="217567" y="892723"/>
            <a:ext cx="2329902" cy="1967651"/>
          </a:xfrm>
          <a:prstGeom prst="rect">
            <a:avLst/>
          </a:prstGeom>
        </p:spPr>
      </p:pic>
      <p:pic>
        <p:nvPicPr>
          <p:cNvPr id="14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1908" y="1154019"/>
            <a:ext cx="3208272" cy="4489927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485921" y="4324032"/>
            <a:ext cx="10596099" cy="1889655"/>
            <a:chOff x="264941" y="3657640"/>
            <a:chExt cx="13984173" cy="2493867"/>
          </a:xfrm>
        </p:grpSpPr>
        <p:pic>
          <p:nvPicPr>
            <p:cNvPr id="16" name="图片 10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64941" y="3666273"/>
              <a:ext cx="3630839" cy="2461088"/>
            </a:xfrm>
            <a:prstGeom prst="rect">
              <a:avLst/>
            </a:prstGeom>
          </p:spPr>
        </p:pic>
        <p:pic>
          <p:nvPicPr>
            <p:cNvPr id="17" name="图片 11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895780" y="3660261"/>
              <a:ext cx="3311318" cy="2491246"/>
            </a:xfrm>
            <a:prstGeom prst="rect">
              <a:avLst/>
            </a:prstGeom>
          </p:spPr>
        </p:pic>
        <p:pic>
          <p:nvPicPr>
            <p:cNvPr id="19" name="图片 12"/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6200000">
              <a:off x="11271256" y="3149502"/>
              <a:ext cx="2469720" cy="3485996"/>
            </a:xfrm>
            <a:prstGeom prst="rect">
              <a:avLst/>
            </a:prstGeom>
          </p:spPr>
        </p:pic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46138" y="4335320"/>
            <a:ext cx="2725732" cy="1922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578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3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z="2800" dirty="0" smtClean="0"/>
              <a:t>公司定位</a:t>
            </a:r>
            <a:endParaRPr lang="zh-CN" altLang="en-US" sz="2800" dirty="0"/>
          </a:p>
        </p:txBody>
      </p:sp>
      <p:graphicFrame>
        <p:nvGraphicFramePr>
          <p:cNvPr id="12" name="Content Placeholder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88627824"/>
              </p:ext>
            </p:extLst>
          </p:nvPr>
        </p:nvGraphicFramePr>
        <p:xfrm>
          <a:off x="0" y="1912938"/>
          <a:ext cx="10975445" cy="16684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3" name="Rectangle 12"/>
          <p:cNvSpPr/>
          <p:nvPr/>
        </p:nvSpPr>
        <p:spPr>
          <a:xfrm>
            <a:off x="760312" y="3117333"/>
            <a:ext cx="18774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200" b="1" dirty="0" smtClean="0">
                <a:latin typeface="+mj-ea"/>
                <a:ea typeface="+mj-ea"/>
              </a:rPr>
              <a:t>载视频</a:t>
            </a:r>
            <a:r>
              <a:rPr lang="zh-CN" altLang="en-US" sz="1200" b="1" dirty="0">
                <a:latin typeface="+mj-ea"/>
                <a:ea typeface="+mj-ea"/>
              </a:rPr>
              <a:t>技术领域精耕细作</a:t>
            </a:r>
            <a:endParaRPr lang="en-US" altLang="zh-CN" sz="1200" b="1" dirty="0">
              <a:latin typeface="+mj-ea"/>
              <a:ea typeface="+mj-ea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764173" y="3117332"/>
            <a:ext cx="172354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200" b="1" dirty="0">
                <a:latin typeface="+mj-ea"/>
                <a:ea typeface="+mj-ea"/>
              </a:rPr>
              <a:t>年云计算领域砥志研思</a:t>
            </a:r>
            <a:endParaRPr lang="en-US" altLang="zh-CN" sz="1200" b="1" dirty="0">
              <a:latin typeface="+mj-ea"/>
              <a:ea typeface="+mj-ea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681879" y="3117331"/>
            <a:ext cx="18774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200" b="1">
                <a:latin typeface="+mj-ea"/>
                <a:ea typeface="+mj-ea"/>
              </a:rPr>
              <a:t>年电信级业务的千锤百炼</a:t>
            </a:r>
            <a:endParaRPr lang="en-US" altLang="zh-CN" sz="1200" b="1" dirty="0">
              <a:latin typeface="+mj-ea"/>
              <a:ea typeface="+mj-ea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9753473" y="3071164"/>
            <a:ext cx="233910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200" b="1" dirty="0">
                <a:solidFill>
                  <a:srgbClr val="C00100"/>
                </a:solidFill>
                <a:latin typeface="+mj-ea"/>
                <a:ea typeface="+mj-ea"/>
              </a:rPr>
              <a:t>站式云计算平台和解决方案专家</a:t>
            </a:r>
            <a:endParaRPr lang="en-US" altLang="zh-CN" sz="1200" b="1" dirty="0">
              <a:solidFill>
                <a:srgbClr val="C00100"/>
              </a:solidFill>
              <a:latin typeface="+mj-ea"/>
              <a:ea typeface="+mj-ea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421102" y="3908632"/>
            <a:ext cx="1877437" cy="15859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100" dirty="0">
                <a:latin typeface="+mj-ea"/>
                <a:ea typeface="+mj-ea"/>
              </a:rPr>
              <a:t>13</a:t>
            </a:r>
            <a:r>
              <a:rPr lang="zh-CN" altLang="en-US" sz="1100" dirty="0">
                <a:latin typeface="+mj-ea"/>
                <a:ea typeface="+mj-ea"/>
              </a:rPr>
              <a:t>项发明专利</a:t>
            </a:r>
            <a:endParaRPr lang="en-US" altLang="zh-CN" sz="1100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zh-CN" sz="1100" dirty="0">
                <a:latin typeface="+mj-ea"/>
                <a:ea typeface="+mj-ea"/>
              </a:rPr>
              <a:t>97</a:t>
            </a:r>
            <a:r>
              <a:rPr lang="zh-CN" altLang="en-US" sz="1100" dirty="0">
                <a:latin typeface="+mj-ea"/>
                <a:ea typeface="+mj-ea"/>
              </a:rPr>
              <a:t>项软件著作权</a:t>
            </a:r>
            <a:endParaRPr lang="en-US" altLang="zh-CN" sz="1100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zh-CN" sz="1100" dirty="0">
                <a:latin typeface="+mj-ea"/>
                <a:ea typeface="+mj-ea"/>
              </a:rPr>
              <a:t>42</a:t>
            </a:r>
            <a:r>
              <a:rPr lang="zh-CN" altLang="en-US" sz="1100" dirty="0">
                <a:latin typeface="+mj-ea"/>
                <a:ea typeface="+mj-ea"/>
              </a:rPr>
              <a:t>项软件产品登记证书</a:t>
            </a:r>
            <a:endParaRPr lang="en-US" altLang="zh-CN" sz="1100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zh-CN" altLang="en-US" sz="1100" dirty="0">
                <a:latin typeface="+mj-ea"/>
                <a:ea typeface="+mj-ea"/>
              </a:rPr>
              <a:t>中国高科技高成长</a:t>
            </a:r>
            <a:r>
              <a:rPr lang="en-US" altLang="zh-CN" sz="1100" dirty="0">
                <a:latin typeface="+mj-ea"/>
                <a:ea typeface="+mj-ea"/>
              </a:rPr>
              <a:t>50</a:t>
            </a:r>
            <a:r>
              <a:rPr lang="zh-CN" altLang="en-US" sz="1100" dirty="0">
                <a:latin typeface="+mj-ea"/>
                <a:ea typeface="+mj-ea"/>
              </a:rPr>
              <a:t>强 </a:t>
            </a:r>
            <a:endParaRPr lang="en-US" altLang="zh-CN" sz="1100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zh-CN" altLang="en-US" sz="1100" dirty="0" smtClean="0">
                <a:latin typeface="+mj-ea"/>
                <a:ea typeface="+mj-ea"/>
              </a:rPr>
              <a:t>稳居行业前三</a:t>
            </a:r>
            <a:endParaRPr lang="en-US" altLang="zh-CN" sz="1100" dirty="0" smtClean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zh-CN" altLang="en-US" sz="1100" dirty="0" smtClean="0">
                <a:latin typeface="+mj-ea"/>
                <a:ea typeface="+mj-ea"/>
              </a:rPr>
              <a:t>覆盖四大电信／广电运营商</a:t>
            </a:r>
            <a:endParaRPr lang="en-US" altLang="zh-CN" sz="1100" dirty="0" smtClean="0">
              <a:latin typeface="+mj-ea"/>
              <a:ea typeface="+mj-ea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401368" y="3908632"/>
            <a:ext cx="3103735" cy="16158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100" dirty="0" smtClean="0">
                <a:latin typeface="+mj-ea"/>
                <a:ea typeface="+mj-ea"/>
              </a:rPr>
              <a:t>2012</a:t>
            </a:r>
            <a:r>
              <a:rPr lang="zh-CN" altLang="en-US" sz="1100" dirty="0" smtClean="0">
                <a:latin typeface="+mj-ea"/>
                <a:ea typeface="+mj-ea"/>
              </a:rPr>
              <a:t>年即进入云计算行业</a:t>
            </a:r>
            <a:endParaRPr lang="en-US" altLang="zh-CN" sz="1100" dirty="0" smtClean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zh-CN" altLang="en-US" sz="1100" dirty="0" smtClean="0">
                <a:latin typeface="+mj-ea"/>
                <a:ea typeface="+mj-ea"/>
              </a:rPr>
              <a:t>云存储事业部</a:t>
            </a:r>
            <a:endParaRPr lang="en-US" altLang="zh-CN" sz="1100" dirty="0" smtClean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zh-CN" altLang="en-US" sz="1100" dirty="0" smtClean="0">
                <a:latin typeface="+mj-ea"/>
                <a:ea typeface="+mj-ea"/>
              </a:rPr>
              <a:t>云计算事业部</a:t>
            </a:r>
            <a:endParaRPr lang="en-US" altLang="zh-CN" sz="1100" dirty="0" smtClean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zh-CN" altLang="en-US" sz="1100" dirty="0" smtClean="0">
                <a:latin typeface="+mj-ea"/>
                <a:ea typeface="+mj-ea"/>
              </a:rPr>
              <a:t>上海、西安、杭州、南京、美国五大研发中心</a:t>
            </a:r>
            <a:endParaRPr lang="en-US" altLang="zh-CN" sz="1100" dirty="0" smtClean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zh-CN" altLang="en-US" sz="1100" dirty="0" smtClean="0">
                <a:latin typeface="+mj-ea"/>
                <a:ea typeface="+mj-ea"/>
              </a:rPr>
              <a:t>超亿元研发资金投入</a:t>
            </a:r>
            <a:endParaRPr lang="en-US" altLang="zh-CN" sz="1100" dirty="0" smtClean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zh-CN" altLang="en-US" sz="1100" dirty="0" smtClean="0">
                <a:latin typeface="+mj-ea"/>
                <a:ea typeface="+mj-ea"/>
              </a:rPr>
              <a:t>国产化自主研发</a:t>
            </a:r>
            <a:endParaRPr lang="en-US" altLang="zh-CN" sz="1100" dirty="0" smtClean="0">
              <a:latin typeface="+mj-ea"/>
              <a:ea typeface="+mj-ea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6681879" y="3908632"/>
            <a:ext cx="1911101" cy="136191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100" dirty="0" smtClean="0">
                <a:latin typeface="+mj-ea"/>
                <a:ea typeface="+mj-ea"/>
              </a:rPr>
              <a:t>满足电信级系统要求</a:t>
            </a:r>
            <a:endParaRPr lang="en-US" altLang="zh-CN" sz="1100" dirty="0" smtClean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zh-CN" altLang="en-US" sz="1100" dirty="0" smtClean="0">
                <a:latin typeface="+mj-ea"/>
                <a:ea typeface="+mj-ea"/>
              </a:rPr>
              <a:t>游戏行业最大混合云案例</a:t>
            </a:r>
            <a:endParaRPr lang="en-US" altLang="zh-CN" sz="1100" dirty="0" smtClean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zh-CN" altLang="en-US" sz="1100" dirty="0" smtClean="0">
                <a:latin typeface="+mj-ea"/>
                <a:ea typeface="+mj-ea"/>
              </a:rPr>
              <a:t>运营商媒资库</a:t>
            </a:r>
            <a:r>
              <a:rPr lang="en-US" altLang="zh-CN" sz="1100" dirty="0" smtClean="0">
                <a:latin typeface="+mj-ea"/>
                <a:ea typeface="+mj-ea"/>
              </a:rPr>
              <a:t>PB</a:t>
            </a:r>
            <a:r>
              <a:rPr lang="zh-CN" altLang="en-US" sz="1100" dirty="0" smtClean="0">
                <a:latin typeface="+mj-ea"/>
                <a:ea typeface="+mj-ea"/>
              </a:rPr>
              <a:t>级部署案例</a:t>
            </a:r>
            <a:endParaRPr lang="en-US" altLang="zh-CN" sz="1100" dirty="0" smtClean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zh-CN" altLang="en-US" sz="1100" dirty="0" smtClean="0">
                <a:latin typeface="+mj-ea"/>
                <a:ea typeface="+mj-ea"/>
              </a:rPr>
              <a:t>政府云平台</a:t>
            </a:r>
            <a:r>
              <a:rPr lang="en-US" altLang="zh-CN" sz="1100" dirty="0">
                <a:latin typeface="+mj-ea"/>
                <a:ea typeface="+mj-ea"/>
              </a:rPr>
              <a:t>PB</a:t>
            </a:r>
            <a:r>
              <a:rPr lang="zh-CN" altLang="en-US" sz="1100" dirty="0">
                <a:latin typeface="+mj-ea"/>
                <a:ea typeface="+mj-ea"/>
              </a:rPr>
              <a:t>级部署</a:t>
            </a:r>
            <a:r>
              <a:rPr lang="zh-CN" altLang="en-US" sz="1100" dirty="0" smtClean="0">
                <a:latin typeface="+mj-ea"/>
                <a:ea typeface="+mj-ea"/>
              </a:rPr>
              <a:t>案例</a:t>
            </a:r>
            <a:endParaRPr lang="en-US" altLang="zh-CN" sz="1100" dirty="0" smtClean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zh-CN" sz="1100" dirty="0" smtClean="0">
                <a:latin typeface="+mj-ea"/>
                <a:ea typeface="+mj-ea"/>
              </a:rPr>
              <a:t>OpenStack</a:t>
            </a:r>
            <a:r>
              <a:rPr lang="zh-CN" altLang="en-US" sz="1100" dirty="0" smtClean="0">
                <a:latin typeface="+mj-ea"/>
                <a:ea typeface="+mj-ea"/>
              </a:rPr>
              <a:t>基金会成员</a:t>
            </a:r>
            <a:endParaRPr lang="en-US" altLang="zh-CN" sz="1100" dirty="0" smtClean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136965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z="2800" dirty="0" smtClean="0"/>
              <a:t>一站式</a:t>
            </a:r>
            <a:r>
              <a:rPr lang="zh-CN" altLang="en-US" sz="2800" dirty="0"/>
              <a:t>云计算平台和解决方案专家</a:t>
            </a:r>
          </a:p>
        </p:txBody>
      </p:sp>
      <p:pic>
        <p:nvPicPr>
          <p:cNvPr id="48" name="图片 3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0638115" y="5244213"/>
            <a:ext cx="534902" cy="416035"/>
          </a:xfrm>
          <a:prstGeom prst="rect">
            <a:avLst/>
          </a:prstGeom>
        </p:spPr>
      </p:pic>
      <p:pic>
        <p:nvPicPr>
          <p:cNvPr id="49" name="图片 4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7537478" y="5230970"/>
            <a:ext cx="323488" cy="408617"/>
          </a:xfrm>
          <a:prstGeom prst="rect">
            <a:avLst/>
          </a:prstGeom>
        </p:spPr>
      </p:pic>
      <p:sp>
        <p:nvSpPr>
          <p:cNvPr id="50" name="Rectangle 49"/>
          <p:cNvSpPr/>
          <p:nvPr/>
        </p:nvSpPr>
        <p:spPr>
          <a:xfrm>
            <a:off x="2654673" y="5139180"/>
            <a:ext cx="170283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zh-CN" sz="1600" b="1" dirty="0">
                <a:latin typeface="Microsoft YaHei" charset="-122"/>
                <a:ea typeface="Microsoft YaHei" charset="-122"/>
                <a:cs typeface="Microsoft YaHei" charset="-122"/>
              </a:rPr>
              <a:t>SDN</a:t>
            </a:r>
            <a:r>
              <a:rPr kumimoji="1" lang="zh-CN" altLang="en-US" sz="1600" b="1" dirty="0">
                <a:latin typeface="Microsoft YaHei" charset="-122"/>
                <a:ea typeface="Microsoft YaHei" charset="-122"/>
                <a:cs typeface="Microsoft YaHei" charset="-122"/>
              </a:rPr>
              <a:t>交换机</a:t>
            </a:r>
            <a:endParaRPr kumimoji="1" lang="en-US" altLang="zh-CN" sz="1600" b="1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ctr"/>
            <a:r>
              <a:rPr kumimoji="1" lang="en-US" altLang="zh-CN" sz="1600" b="1" dirty="0" err="1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NeuSwitch</a:t>
            </a:r>
            <a:r>
              <a:rPr kumimoji="1" lang="zh-CN" altLang="en-US" sz="1600" b="1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系列</a:t>
            </a:r>
            <a:endParaRPr kumimoji="1" lang="en-US" altLang="zh-CN" sz="1600" b="1" dirty="0">
              <a:solidFill>
                <a:srgbClr val="C000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5846086" y="5131851"/>
            <a:ext cx="147668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zh-CN" altLang="en-US" sz="1600" b="1" dirty="0">
                <a:latin typeface="Microsoft YaHei" charset="-122"/>
                <a:ea typeface="Microsoft YaHei" charset="-122"/>
                <a:cs typeface="Microsoft YaHei" charset="-122"/>
              </a:rPr>
              <a:t>应用交付</a:t>
            </a:r>
            <a:endParaRPr kumimoji="1" lang="en-US" altLang="zh-CN" sz="1600" b="1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ctr"/>
            <a:r>
              <a:rPr kumimoji="1" lang="en-US" altLang="zh-CN" sz="1600" b="1" dirty="0" err="1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NeuADC</a:t>
            </a:r>
            <a:r>
              <a:rPr kumimoji="1" lang="zh-CN" altLang="en-US" sz="1600" b="1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系列</a:t>
            </a:r>
            <a:endParaRPr kumimoji="1" lang="en-US" altLang="zh-CN" sz="1600" b="1" dirty="0">
              <a:solidFill>
                <a:srgbClr val="C000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8975549" y="5156133"/>
            <a:ext cx="168520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zh-CN" sz="1600" b="1" dirty="0">
                <a:latin typeface="Microsoft YaHei" charset="-122"/>
                <a:ea typeface="Microsoft YaHei" charset="-122"/>
                <a:cs typeface="Microsoft YaHei" charset="-122"/>
              </a:rPr>
              <a:t>X86</a:t>
            </a:r>
            <a:r>
              <a:rPr kumimoji="1" lang="zh-CN" altLang="en-US" sz="1600" b="1" dirty="0">
                <a:latin typeface="Microsoft YaHei" charset="-122"/>
                <a:ea typeface="Microsoft YaHei" charset="-122"/>
                <a:cs typeface="Microsoft YaHei" charset="-122"/>
              </a:rPr>
              <a:t>服务器</a:t>
            </a:r>
            <a:endParaRPr kumimoji="1" lang="en-US" altLang="zh-CN" sz="1600" b="1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ctr"/>
            <a:r>
              <a:rPr kumimoji="1" lang="en-US" altLang="zh-CN" sz="1600" b="1" dirty="0" err="1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NeuServer</a:t>
            </a:r>
            <a:r>
              <a:rPr kumimoji="1" lang="zh-CN" altLang="en-US" sz="1600" b="1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系列</a:t>
            </a:r>
            <a:endParaRPr kumimoji="1" lang="en-US" altLang="zh-CN" sz="1600" b="1" dirty="0">
              <a:solidFill>
                <a:srgbClr val="C000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53" name="图片 5"/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365020" y="3657996"/>
            <a:ext cx="506593" cy="383782"/>
          </a:xfrm>
          <a:prstGeom prst="rect">
            <a:avLst/>
          </a:prstGeom>
        </p:spPr>
      </p:pic>
      <p:sp>
        <p:nvSpPr>
          <p:cNvPr id="54" name="Rectangle 53"/>
          <p:cNvSpPr/>
          <p:nvPr/>
        </p:nvSpPr>
        <p:spPr>
          <a:xfrm>
            <a:off x="2723541" y="3549517"/>
            <a:ext cx="157671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zh-CN" altLang="en-US" sz="1600" b="1" dirty="0">
                <a:latin typeface="Microsoft YaHei" charset="-122"/>
                <a:ea typeface="Microsoft YaHei" charset="-122"/>
                <a:cs typeface="Microsoft YaHei" charset="-122"/>
              </a:rPr>
              <a:t>云存储</a:t>
            </a:r>
            <a:endParaRPr kumimoji="1" lang="en-US" altLang="zh-CN" sz="1600" b="1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ctr"/>
            <a:r>
              <a:rPr kumimoji="1" lang="en-US" altLang="zh-CN" sz="1600" b="1" dirty="0" err="1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MegaBric</a:t>
            </a:r>
            <a:r>
              <a:rPr kumimoji="1" lang="zh-CN" altLang="en-US" sz="1600" b="1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系列</a:t>
            </a:r>
            <a:endParaRPr kumimoji="1" lang="en-US" altLang="zh-CN" sz="1600" b="1" dirty="0">
              <a:solidFill>
                <a:srgbClr val="C000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5777573" y="3582982"/>
            <a:ext cx="161371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zh-CN" altLang="en-US" sz="1600" b="1" dirty="0">
                <a:latin typeface="Microsoft YaHei" charset="-122"/>
                <a:ea typeface="Microsoft YaHei" charset="-122"/>
                <a:cs typeface="Microsoft YaHei" charset="-122"/>
              </a:rPr>
              <a:t>超融合存储</a:t>
            </a:r>
            <a:endParaRPr kumimoji="1" lang="en-US" altLang="zh-CN" sz="1600" b="1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ctr"/>
            <a:r>
              <a:rPr kumimoji="1" lang="en-US" altLang="zh-CN" sz="1600" b="1" dirty="0" err="1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ExpressIO</a:t>
            </a:r>
            <a:r>
              <a:rPr kumimoji="1" lang="zh-CN" altLang="en-US" sz="1600" b="1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系列</a:t>
            </a:r>
            <a:endParaRPr kumimoji="1" lang="en-US" altLang="zh-CN" sz="1600" b="1" dirty="0">
              <a:solidFill>
                <a:srgbClr val="C000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56" name="图片 7"/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443135" y="2067627"/>
            <a:ext cx="484567" cy="484567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57" name="图片 6"/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7445925" y="2125948"/>
            <a:ext cx="502661" cy="413956"/>
          </a:xfrm>
          <a:prstGeom prst="rect">
            <a:avLst/>
          </a:prstGeom>
        </p:spPr>
      </p:pic>
      <p:sp>
        <p:nvSpPr>
          <p:cNvPr id="58" name="Rectangle 57"/>
          <p:cNvSpPr/>
          <p:nvPr/>
        </p:nvSpPr>
        <p:spPr>
          <a:xfrm>
            <a:off x="2654673" y="2048722"/>
            <a:ext cx="173553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zh-CN" altLang="en-US" sz="1600" b="1" dirty="0" smtClean="0">
                <a:latin typeface="Microsoft YaHei" charset="-122"/>
                <a:ea typeface="Microsoft YaHei" charset="-122"/>
                <a:cs typeface="Microsoft YaHei" charset="-122"/>
              </a:rPr>
              <a:t>超融合</a:t>
            </a:r>
            <a:r>
              <a:rPr kumimoji="1" lang="en-US" altLang="zh-CN" sz="1600" b="1" dirty="0" smtClean="0">
                <a:latin typeface="Microsoft YaHei" charset="-122"/>
                <a:ea typeface="Microsoft YaHei" charset="-122"/>
                <a:cs typeface="Microsoft YaHei" charset="-122"/>
              </a:rPr>
              <a:t>HCI</a:t>
            </a:r>
          </a:p>
          <a:p>
            <a:pPr algn="ctr"/>
            <a:r>
              <a:rPr kumimoji="1" lang="en-US" altLang="zh-CN" sz="1600" b="1" dirty="0" err="1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ExpressVM</a:t>
            </a:r>
            <a:r>
              <a:rPr kumimoji="1" lang="zh-CN" altLang="en-US" sz="1600" b="1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系列</a:t>
            </a:r>
            <a:endParaRPr kumimoji="1" lang="en-US" altLang="zh-CN" sz="1600" b="1" dirty="0">
              <a:solidFill>
                <a:srgbClr val="C000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5909742" y="2047883"/>
            <a:ext cx="121860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zh-CN" altLang="en-US" sz="1600" b="1" dirty="0" smtClean="0">
                <a:latin typeface="Microsoft YaHei" charset="-122"/>
                <a:ea typeface="Microsoft YaHei" charset="-122"/>
                <a:cs typeface="Microsoft YaHei" charset="-122"/>
              </a:rPr>
              <a:t>虚拟桌面</a:t>
            </a:r>
            <a:endParaRPr kumimoji="1" lang="en-US" altLang="zh-CN" sz="1600" b="1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ctr"/>
            <a:r>
              <a:rPr kumimoji="1" lang="en-US" altLang="zh-CN" sz="1600" b="1" dirty="0" err="1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xView</a:t>
            </a:r>
            <a:r>
              <a:rPr kumimoji="1" lang="zh-CN" altLang="en-US" sz="1600" b="1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系列</a:t>
            </a:r>
            <a:endParaRPr kumimoji="1" lang="en-US" altLang="zh-CN" sz="1600" b="1" dirty="0">
              <a:solidFill>
                <a:srgbClr val="C000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60" name="Rounded Rectangle 59"/>
          <p:cNvSpPr/>
          <p:nvPr/>
        </p:nvSpPr>
        <p:spPr>
          <a:xfrm>
            <a:off x="2520652" y="1956107"/>
            <a:ext cx="2546756" cy="768373"/>
          </a:xfrm>
          <a:prstGeom prst="round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1" name="Rounded Rectangle 60"/>
          <p:cNvSpPr/>
          <p:nvPr/>
        </p:nvSpPr>
        <p:spPr>
          <a:xfrm>
            <a:off x="5642727" y="1959727"/>
            <a:ext cx="2546756" cy="768373"/>
          </a:xfrm>
          <a:prstGeom prst="round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2" name="Rounded Rectangle 61"/>
          <p:cNvSpPr/>
          <p:nvPr/>
        </p:nvSpPr>
        <p:spPr>
          <a:xfrm>
            <a:off x="2520652" y="3452169"/>
            <a:ext cx="2546756" cy="768373"/>
          </a:xfrm>
          <a:prstGeom prst="round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3" name="Rounded Rectangle 62"/>
          <p:cNvSpPr/>
          <p:nvPr/>
        </p:nvSpPr>
        <p:spPr>
          <a:xfrm>
            <a:off x="5642727" y="3452169"/>
            <a:ext cx="2546756" cy="768373"/>
          </a:xfrm>
          <a:prstGeom prst="round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4" name="Rounded Rectangle 63"/>
          <p:cNvSpPr/>
          <p:nvPr/>
        </p:nvSpPr>
        <p:spPr>
          <a:xfrm>
            <a:off x="8764802" y="5040053"/>
            <a:ext cx="2546756" cy="768373"/>
          </a:xfrm>
          <a:prstGeom prst="round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5" name="Rounded Rectangle 64"/>
          <p:cNvSpPr/>
          <p:nvPr/>
        </p:nvSpPr>
        <p:spPr>
          <a:xfrm>
            <a:off x="2520652" y="5040053"/>
            <a:ext cx="2546756" cy="768373"/>
          </a:xfrm>
          <a:prstGeom prst="round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6" name="Rounded Rectangle 65"/>
          <p:cNvSpPr/>
          <p:nvPr/>
        </p:nvSpPr>
        <p:spPr>
          <a:xfrm>
            <a:off x="5642727" y="5040053"/>
            <a:ext cx="2546756" cy="768373"/>
          </a:xfrm>
          <a:prstGeom prst="round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7" name="Rectangle 66"/>
          <p:cNvSpPr/>
          <p:nvPr/>
        </p:nvSpPr>
        <p:spPr>
          <a:xfrm>
            <a:off x="722056" y="2135102"/>
            <a:ext cx="121058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zh-CN" altLang="en-US" sz="1600" b="1" dirty="0" smtClean="0">
                <a:latin typeface="Microsoft YaHei" charset="-122"/>
                <a:ea typeface="Microsoft YaHei" charset="-122"/>
                <a:cs typeface="Microsoft YaHei" charset="-122"/>
              </a:rPr>
              <a:t>虚拟化系统</a:t>
            </a:r>
            <a:endParaRPr kumimoji="1" lang="en-US" altLang="zh-CN" sz="1600" b="1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699359" y="3640082"/>
            <a:ext cx="141577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zh-CN" altLang="en-US" sz="1600" b="1" dirty="0" smtClean="0">
                <a:latin typeface="Microsoft YaHei" charset="-122"/>
                <a:ea typeface="Microsoft YaHei" charset="-122"/>
                <a:cs typeface="Microsoft YaHei" charset="-122"/>
              </a:rPr>
              <a:t>软件定义存储</a:t>
            </a:r>
            <a:endParaRPr kumimoji="1" lang="en-US" altLang="zh-CN" sz="1600" b="1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890142" y="5244212"/>
            <a:ext cx="10054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zh-CN" altLang="en-US" sz="1600" b="1" dirty="0" smtClean="0">
                <a:latin typeface="Microsoft YaHei" charset="-122"/>
                <a:ea typeface="Microsoft YaHei" charset="-122"/>
                <a:cs typeface="Microsoft YaHei" charset="-122"/>
              </a:rPr>
              <a:t>底层硬件</a:t>
            </a:r>
            <a:endParaRPr kumimoji="1" lang="en-US" altLang="zh-CN" sz="1600" b="1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70" name="图片 1"/>
          <p:cNvPicPr>
            <a:picLocks noChangeAspect="1"/>
          </p:cNvPicPr>
          <p:nvPr/>
        </p:nvPicPr>
        <p:blipFill>
          <a:blip r:embed="rId7" cstate="screen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23621" y="3657223"/>
            <a:ext cx="431826" cy="431826"/>
          </a:xfrm>
          <a:prstGeom prst="rect">
            <a:avLst/>
          </a:prstGeom>
        </p:spPr>
      </p:pic>
      <p:pic>
        <p:nvPicPr>
          <p:cNvPr id="71" name="图片 3"/>
          <p:cNvPicPr>
            <a:picLocks noChangeAspect="1"/>
          </p:cNvPicPr>
          <p:nvPr/>
        </p:nvPicPr>
        <p:blipFill>
          <a:blip r:embed="rId8" cstate="screen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24134" y="5223976"/>
            <a:ext cx="474563" cy="436272"/>
          </a:xfrm>
          <a:prstGeom prst="rect">
            <a:avLst/>
          </a:prstGeom>
        </p:spPr>
      </p:pic>
      <p:sp>
        <p:nvSpPr>
          <p:cNvPr id="28" name="Rectangle 27"/>
          <p:cNvSpPr/>
          <p:nvPr/>
        </p:nvSpPr>
        <p:spPr>
          <a:xfrm>
            <a:off x="8888347" y="2047883"/>
            <a:ext cx="15055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zh-CN" altLang="en-US" sz="1600" b="1" dirty="0" smtClean="0">
                <a:latin typeface="Microsoft YaHei" charset="-122"/>
                <a:ea typeface="Microsoft YaHei" charset="-122"/>
                <a:cs typeface="Microsoft YaHei" charset="-122"/>
              </a:rPr>
              <a:t>容器云</a:t>
            </a:r>
            <a:endParaRPr kumimoji="1" lang="en-US" altLang="zh-CN" sz="1600" b="1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ctr"/>
            <a:r>
              <a:rPr kumimoji="1" lang="en-US" altLang="zh-CN" sz="1600" b="1" dirty="0" err="1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Miaoyun</a:t>
            </a:r>
            <a:r>
              <a:rPr kumimoji="1" lang="zh-CN" altLang="en-US" sz="1600" b="1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系列</a:t>
            </a:r>
            <a:endParaRPr kumimoji="1" lang="en-US" altLang="zh-CN" sz="1600" b="1" dirty="0">
              <a:solidFill>
                <a:srgbClr val="C000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8764802" y="1959727"/>
            <a:ext cx="2546756" cy="768373"/>
          </a:xfrm>
          <a:prstGeom prst="round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9" cstate="screen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17433" y="1999751"/>
            <a:ext cx="655584" cy="655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992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64079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4715</TotalTime>
  <Words>530</Words>
  <Application>Microsoft Macintosh PowerPoint</Application>
  <PresentationFormat>Widescreen</PresentationFormat>
  <Paragraphs>104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6" baseType="lpstr">
      <vt:lpstr>Arial Black</vt:lpstr>
      <vt:lpstr>DengXian</vt:lpstr>
      <vt:lpstr>Microsoft YaHei</vt:lpstr>
      <vt:lpstr>Wingdings</vt:lpstr>
      <vt:lpstr>微软雅黑</vt:lpstr>
      <vt:lpstr>黑体</vt:lpstr>
      <vt:lpstr>Arial</vt:lpstr>
      <vt:lpstr>Office 主题</vt:lpstr>
      <vt:lpstr>上海思华科技股份有限公司 一站式云计算平台和解决方案专家</vt:lpstr>
      <vt:lpstr>目 录</vt:lpstr>
      <vt:lpstr>公司概况</vt:lpstr>
      <vt:lpstr>思华架构</vt:lpstr>
      <vt:lpstr>企业荣誉</vt:lpstr>
      <vt:lpstr>公司定位</vt:lpstr>
      <vt:lpstr>一站式云计算平台和解决方案专家</vt:lpstr>
      <vt:lpstr>PowerPoint Presentation</vt:lpstr>
    </vt:vector>
  </TitlesOfParts>
  <Company>Microsoft</Company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</dc:creator>
  <cp:lastModifiedBy>T406</cp:lastModifiedBy>
  <cp:revision>392</cp:revision>
  <dcterms:created xsi:type="dcterms:W3CDTF">2017-04-07T09:51:25Z</dcterms:created>
  <dcterms:modified xsi:type="dcterms:W3CDTF">2017-07-14T09:14:59Z</dcterms:modified>
</cp:coreProperties>
</file>